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8" r:id="rId3"/>
    <p:sldId id="259" r:id="rId4"/>
    <p:sldId id="260" r:id="rId5"/>
    <p:sldId id="261" r:id="rId6"/>
    <p:sldId id="266" r:id="rId7"/>
    <p:sldId id="268" r:id="rId8"/>
    <p:sldId id="262" r:id="rId9"/>
    <p:sldId id="276" r:id="rId10"/>
    <p:sldId id="273" r:id="rId11"/>
    <p:sldId id="274" r:id="rId12"/>
    <p:sldId id="263" r:id="rId13"/>
    <p:sldId id="264" r:id="rId14"/>
    <p:sldId id="265" r:id="rId15"/>
    <p:sldId id="267" r:id="rId16"/>
    <p:sldId id="269" r:id="rId17"/>
    <p:sldId id="270" r:id="rId18"/>
    <p:sldId id="271" r:id="rId19"/>
    <p:sldId id="275"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9142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CCBF3A-D7FB-4B97-8FD5-6FFB20CB1E84}"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593495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975699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94462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726079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221098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47410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927375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2818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422052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158130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CCBF3A-D7FB-4B97-8FD5-6FFB20CB1E84}"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257398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CCBF3A-D7FB-4B97-8FD5-6FFB20CB1E84}" type="datetimeFigureOut">
              <a:rPr lang="en-US" smtClean="0"/>
              <a:t>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90998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291110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99871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6CCBF3A-D7FB-4B97-8FD5-6FFB20CB1E84}" type="datetimeFigureOut">
              <a:rPr lang="en-US" smtClean="0"/>
              <a:t>1/4/2023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80100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CCBF3A-D7FB-4B97-8FD5-6FFB20CB1E84}"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91803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CCBF3A-D7FB-4B97-8FD5-6FFB20CB1E84}" type="datetimeFigureOut">
              <a:rPr lang="en-US" smtClean="0"/>
              <a:t>1/4/2023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109D357-8067-4A1F-97B2-93C5160B78D9}" type="slidenum">
              <a:rPr lang="en-US" smtClean="0"/>
              <a:t>‹#›</a:t>
            </a:fld>
            <a:endParaRPr lang="en-US"/>
          </a:p>
        </p:txBody>
      </p:sp>
    </p:spTree>
    <p:extLst>
      <p:ext uri="{BB962C8B-B14F-4D97-AF65-F5344CB8AC3E}">
        <p14:creationId xmlns:p14="http://schemas.microsoft.com/office/powerpoint/2010/main" val="1390646307"/>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ieeexplore.ieee.org/document/5957283" TargetMode="External"/><Relationship Id="rId3" Type="http://schemas.openxmlformats.org/officeDocument/2006/relationships/hyperlink" Target="https://ieeexplore.ieee.org/document/6247827" TargetMode="External"/><Relationship Id="rId7" Type="http://schemas.openxmlformats.org/officeDocument/2006/relationships/hyperlink" Target="https://towardsdatascience.com/histogram-equalization-5d1013626e64" TargetMode="External"/><Relationship Id="rId2" Type="http://schemas.openxmlformats.org/officeDocument/2006/relationships/hyperlink" Target="https://ieeexplore.ieee.org/document/6727422" TargetMode="External"/><Relationship Id="rId1" Type="http://schemas.openxmlformats.org/officeDocument/2006/relationships/slideLayout" Target="../slideLayouts/slideLayout2.xml"/><Relationship Id="rId6" Type="http://schemas.openxmlformats.org/officeDocument/2006/relationships/hyperlink" Target="https://jakevdp.github.io/PythonDataScienceHandbook/05.12-gaussian-mixtures.html" TargetMode="External"/><Relationship Id="rId5" Type="http://schemas.openxmlformats.org/officeDocument/2006/relationships/hyperlink" Target="https://brilliant.org/wiki/gaussian-mixture-model/" TargetMode="External"/><Relationship Id="rId4" Type="http://schemas.openxmlformats.org/officeDocument/2006/relationships/hyperlink" Target="https://www.researchgate.net/publication/261303306_An_improved_Non-Local_Cost_Aggregation_method_for_stereo_matching_based_on_color_and_boundary_cue#pf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03F2-74E2-67EC-3BBA-C8E13C403809}"/>
              </a:ext>
            </a:extLst>
          </p:cNvPr>
          <p:cNvSpPr>
            <a:spLocks noGrp="1"/>
          </p:cNvSpPr>
          <p:nvPr>
            <p:ph type="ctrTitle"/>
          </p:nvPr>
        </p:nvSpPr>
        <p:spPr>
          <a:xfrm>
            <a:off x="393961" y="581737"/>
            <a:ext cx="6436047" cy="1457002"/>
          </a:xfrm>
        </p:spPr>
        <p:txBody>
          <a:bodyPr vert="horz" lIns="91440" tIns="45720" rIns="91440" bIns="45720" rtlCol="0" anchor="b">
            <a:normAutofit/>
          </a:bodyPr>
          <a:lstStyle/>
          <a:p>
            <a:pPr algn="ctr"/>
            <a:r>
              <a:rPr lang="en-US" sz="4100" dirty="0">
                <a:solidFill>
                  <a:schemeClr val="bg2">
                    <a:lumMod val="40000"/>
                    <a:lumOff val="60000"/>
                  </a:schemeClr>
                </a:solidFill>
              </a:rPr>
              <a:t>EED305 -Digital Signal Processing</a:t>
            </a:r>
          </a:p>
        </p:txBody>
      </p:sp>
      <p:sp>
        <p:nvSpPr>
          <p:cNvPr id="3" name="Subtitle 2">
            <a:extLst>
              <a:ext uri="{FF2B5EF4-FFF2-40B4-BE49-F238E27FC236}">
                <a16:creationId xmlns:a16="http://schemas.microsoft.com/office/drawing/2014/main" id="{0C7CCDE4-C59A-A5BF-0EDB-5E949E791F75}"/>
              </a:ext>
            </a:extLst>
          </p:cNvPr>
          <p:cNvSpPr>
            <a:spLocks noGrp="1"/>
          </p:cNvSpPr>
          <p:nvPr>
            <p:ph type="subTitle" idx="1"/>
          </p:nvPr>
        </p:nvSpPr>
        <p:spPr>
          <a:xfrm>
            <a:off x="162967" y="2458616"/>
            <a:ext cx="7371689" cy="2968014"/>
          </a:xfrm>
        </p:spPr>
        <p:txBody>
          <a:bodyPr vert="horz" lIns="91440" tIns="45720" rIns="91440" bIns="45720" rtlCol="0" anchor="t">
            <a:normAutofit fontScale="92500" lnSpcReduction="20000"/>
          </a:bodyPr>
          <a:lstStyle/>
          <a:p>
            <a:pPr marL="0" indent="0">
              <a:buNone/>
            </a:pPr>
            <a:r>
              <a:rPr lang="en-IN" sz="3600" dirty="0"/>
              <a:t>Image contrast enhancement using depth and colour histograms </a:t>
            </a:r>
          </a:p>
          <a:p>
            <a:pPr marL="0" indent="0">
              <a:buNone/>
            </a:pPr>
            <a:r>
              <a:rPr lang="en-IN" sz="1800" i="1" dirty="0"/>
              <a:t>(</a:t>
            </a:r>
            <a:r>
              <a:rPr lang="en-US" sz="1800" i="1" dirty="0"/>
              <a:t>IEEE Signal Processing Letters; Volume: 21, Issue: 4, April 2014)</a:t>
            </a:r>
            <a:r>
              <a:rPr lang="en-US" sz="1800" dirty="0"/>
              <a:t> </a:t>
            </a:r>
          </a:p>
          <a:p>
            <a:pPr marL="0" indent="0">
              <a:buNone/>
            </a:pPr>
            <a:endParaRPr lang="en-US" sz="1800" dirty="0"/>
          </a:p>
          <a:p>
            <a:r>
              <a:rPr lang="en-IN" sz="1800" cap="none" dirty="0"/>
              <a:t>Author : </a:t>
            </a:r>
            <a:r>
              <a:rPr lang="en-US" sz="1800" cap="none" dirty="0"/>
              <a:t>Seung-Won Jung</a:t>
            </a:r>
          </a:p>
          <a:p>
            <a:pPr marL="0" indent="0">
              <a:buNone/>
            </a:pPr>
            <a:r>
              <a:rPr lang="en-US" sz="1800" dirty="0"/>
              <a:t>(</a:t>
            </a:r>
            <a:r>
              <a:rPr lang="en-US" sz="1800" cap="none" dirty="0"/>
              <a:t>Department Of Multimedia Engineering, Dongguk University, Jung-</a:t>
            </a:r>
            <a:r>
              <a:rPr lang="en-US" sz="1800" cap="none" dirty="0" err="1"/>
              <a:t>gu</a:t>
            </a:r>
            <a:r>
              <a:rPr lang="en-US" sz="1800" cap="none" dirty="0"/>
              <a:t>, Seoul, Korea)</a:t>
            </a:r>
          </a:p>
          <a:p>
            <a:pPr marL="0" indent="0">
              <a:buNone/>
            </a:pPr>
            <a:endParaRPr lang="en-US" sz="1800" dirty="0"/>
          </a:p>
          <a:p>
            <a:pPr indent="-228600">
              <a:lnSpc>
                <a:spcPct val="90000"/>
              </a:lnSpc>
              <a:buFont typeface="Arial" panose="020B0604020202020204" pitchFamily="34" charset="0"/>
              <a:buChar char="•"/>
            </a:pPr>
            <a:endParaRPr lang="en-US" dirty="0"/>
          </a:p>
          <a:p>
            <a:pPr>
              <a:lnSpc>
                <a:spcPct val="90000"/>
              </a:lnSpc>
            </a:pPr>
            <a:endParaRPr lang="en-US" dirty="0"/>
          </a:p>
        </p:txBody>
      </p:sp>
      <p:pic>
        <p:nvPicPr>
          <p:cNvPr id="16" name="Picture 3" descr="Silicon computer wafer with a multi-colored surface">
            <a:extLst>
              <a:ext uri="{FF2B5EF4-FFF2-40B4-BE49-F238E27FC236}">
                <a16:creationId xmlns:a16="http://schemas.microsoft.com/office/drawing/2014/main" id="{E63964DA-CED2-7BFD-6BD3-0167D7069BED}"/>
              </a:ext>
            </a:extLst>
          </p:cNvPr>
          <p:cNvPicPr>
            <a:picLocks noChangeAspect="1"/>
          </p:cNvPicPr>
          <p:nvPr/>
        </p:nvPicPr>
        <p:blipFill rotWithShape="1">
          <a:blip r:embed="rId2"/>
          <a:srcRect l="28570" r="26099" b="-1"/>
          <a:stretch/>
        </p:blipFill>
        <p:spPr>
          <a:xfrm>
            <a:off x="7534656" y="10"/>
            <a:ext cx="4657344" cy="6857990"/>
          </a:xfrm>
          <a:prstGeom prst="rect">
            <a:avLst/>
          </a:prstGeom>
        </p:spPr>
      </p:pic>
    </p:spTree>
    <p:extLst>
      <p:ext uri="{BB962C8B-B14F-4D97-AF65-F5344CB8AC3E}">
        <p14:creationId xmlns:p14="http://schemas.microsoft.com/office/powerpoint/2010/main" val="222947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FA80-A32C-B7EC-C487-0AB90D57FEF3}"/>
              </a:ext>
            </a:extLst>
          </p:cNvPr>
          <p:cNvSpPr>
            <a:spLocks noGrp="1"/>
          </p:cNvSpPr>
          <p:nvPr>
            <p:ph type="title"/>
          </p:nvPr>
        </p:nvSpPr>
        <p:spPr>
          <a:xfrm>
            <a:off x="646111" y="594761"/>
            <a:ext cx="9404723" cy="1400530"/>
          </a:xfrm>
        </p:spPr>
        <p:txBody>
          <a:bodyPr/>
          <a:lstStyle/>
          <a:p>
            <a:r>
              <a:rPr lang="en-IN" dirty="0"/>
              <a:t>Proposed Algorithm</a:t>
            </a:r>
          </a:p>
        </p:txBody>
      </p:sp>
      <p:sp>
        <p:nvSpPr>
          <p:cNvPr id="3" name="Content Placeholder 2">
            <a:extLst>
              <a:ext uri="{FF2B5EF4-FFF2-40B4-BE49-F238E27FC236}">
                <a16:creationId xmlns:a16="http://schemas.microsoft.com/office/drawing/2014/main" id="{6A69966B-5793-B029-AE91-CF954219CCA7}"/>
              </a:ext>
            </a:extLst>
          </p:cNvPr>
          <p:cNvSpPr>
            <a:spLocks noGrp="1"/>
          </p:cNvSpPr>
          <p:nvPr>
            <p:ph idx="1"/>
          </p:nvPr>
        </p:nvSpPr>
        <p:spPr>
          <a:xfrm>
            <a:off x="646111" y="1786588"/>
            <a:ext cx="9678619" cy="4195481"/>
          </a:xfrm>
        </p:spPr>
        <p:txBody>
          <a:bodyPr/>
          <a:lstStyle/>
          <a:p>
            <a:r>
              <a:rPr lang="en-US" dirty="0"/>
              <a:t>A pair of color and depth images are taken as input.</a:t>
            </a:r>
          </a:p>
          <a:p>
            <a:r>
              <a:rPr lang="en-US" dirty="0"/>
              <a:t>When representing the histogram of the color image, we transform the color space from the RGB space to the hue-saturation-intensity (HSI) space and use only the intensity channel.</a:t>
            </a:r>
          </a:p>
          <a:p>
            <a:r>
              <a:rPr lang="en-US" dirty="0"/>
              <a:t>The algorithm modifies the histogram of the color image using the histogram of the depth image as side information.</a:t>
            </a:r>
          </a:p>
          <a:p>
            <a:r>
              <a:rPr lang="en-US" dirty="0"/>
              <a:t>Histogram modification is then applied to the intensity channel, and the resultant color image is obtained by transforming the color space back to the RGB space. </a:t>
            </a:r>
          </a:p>
          <a:p>
            <a:endParaRPr lang="en-US" dirty="0"/>
          </a:p>
          <a:p>
            <a:endParaRPr lang="en-IN" dirty="0"/>
          </a:p>
        </p:txBody>
      </p:sp>
    </p:spTree>
    <p:extLst>
      <p:ext uri="{BB962C8B-B14F-4D97-AF65-F5344CB8AC3E}">
        <p14:creationId xmlns:p14="http://schemas.microsoft.com/office/powerpoint/2010/main" val="4083972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C726B6-E1AE-2ADE-B7F0-B9082B2BCE25}"/>
              </a:ext>
            </a:extLst>
          </p:cNvPr>
          <p:cNvSpPr>
            <a:spLocks noGrp="1"/>
          </p:cNvSpPr>
          <p:nvPr>
            <p:ph idx="1"/>
          </p:nvPr>
        </p:nvSpPr>
        <p:spPr>
          <a:xfrm>
            <a:off x="665825" y="517864"/>
            <a:ext cx="9401783" cy="5822271"/>
          </a:xfrm>
        </p:spPr>
        <p:txBody>
          <a:bodyPr/>
          <a:lstStyle/>
          <a:p>
            <a:r>
              <a:rPr lang="en-US" dirty="0"/>
              <a:t>Let c and d represent the color image and the depth image, respectively.</a:t>
            </a:r>
          </a:p>
          <a:p>
            <a:r>
              <a:rPr lang="en-US" dirty="0"/>
              <a:t>The histograms of c and d are assumed to be divided into N and M sub-intervals, respectively, and the intersection points between the </a:t>
            </a:r>
            <a:r>
              <a:rPr lang="en-US" dirty="0" err="1"/>
              <a:t>i</a:t>
            </a:r>
            <a:r>
              <a:rPr lang="en-US" baseline="30000" dirty="0" err="1"/>
              <a:t>th</a:t>
            </a:r>
            <a:r>
              <a:rPr lang="en-US" dirty="0"/>
              <a:t> and i+1</a:t>
            </a:r>
            <a:r>
              <a:rPr lang="en-US" baseline="30000" dirty="0"/>
              <a:t>th</a:t>
            </a:r>
            <a:r>
              <a:rPr lang="en-US" dirty="0"/>
              <a:t> sub-intervals of c and d are denoted as </a:t>
            </a:r>
            <a:r>
              <a:rPr lang="en-US" dirty="0" err="1"/>
              <a:t>L</a:t>
            </a:r>
            <a:r>
              <a:rPr lang="en-US" baseline="-25000" dirty="0" err="1"/>
              <a:t>i</a:t>
            </a:r>
            <a:r>
              <a:rPr lang="en-US" baseline="30000" dirty="0" err="1"/>
              <a:t>o</a:t>
            </a:r>
            <a:r>
              <a:rPr lang="en-US" dirty="0"/>
              <a:t> and </a:t>
            </a:r>
            <a:r>
              <a:rPr lang="en-US" dirty="0" err="1"/>
              <a:t>m</a:t>
            </a:r>
            <a:r>
              <a:rPr lang="en-US" baseline="-25000" dirty="0" err="1"/>
              <a:t>i</a:t>
            </a:r>
            <a:r>
              <a:rPr lang="en-US" baseline="30000" dirty="0" err="1"/>
              <a:t>o</a:t>
            </a:r>
            <a:r>
              <a:rPr lang="en-US" dirty="0"/>
              <a:t>, respectively.</a:t>
            </a:r>
          </a:p>
          <a:p>
            <a:r>
              <a:rPr lang="en-US" dirty="0"/>
              <a:t>Using the intersection points, c and d can be decomposed into multiple layers as follows:</a:t>
            </a:r>
          </a:p>
          <a:p>
            <a:endParaRPr lang="en-US" dirty="0"/>
          </a:p>
          <a:p>
            <a:endParaRPr lang="en-US" dirty="0"/>
          </a:p>
          <a:p>
            <a:endParaRPr lang="en-US" dirty="0"/>
          </a:p>
          <a:p>
            <a:r>
              <a:rPr lang="en-US" dirty="0"/>
              <a:t>where (</a:t>
            </a:r>
            <a:r>
              <a:rPr lang="en-US" dirty="0" err="1"/>
              <a:t>i,j</a:t>
            </a:r>
            <a:r>
              <a:rPr lang="en-US" dirty="0"/>
              <a:t>) represents a pixel coordinate, and </a:t>
            </a:r>
            <a:r>
              <a:rPr lang="en-US" dirty="0" err="1"/>
              <a:t>S</a:t>
            </a:r>
            <a:r>
              <a:rPr lang="en-US" baseline="-25000" dirty="0" err="1"/>
              <a:t>L</a:t>
            </a:r>
            <a:r>
              <a:rPr lang="en-US" baseline="30000" dirty="0" err="1"/>
              <a:t>o</a:t>
            </a:r>
            <a:r>
              <a:rPr lang="en-US" dirty="0"/>
              <a:t>(k) and </a:t>
            </a:r>
            <a:r>
              <a:rPr lang="en-US" dirty="0" err="1"/>
              <a:t>S</a:t>
            </a:r>
            <a:r>
              <a:rPr lang="en-US" baseline="-25000" dirty="0" err="1"/>
              <a:t>m</a:t>
            </a:r>
            <a:r>
              <a:rPr lang="en-US" baseline="30000" dirty="0" err="1"/>
              <a:t>o</a:t>
            </a:r>
            <a:r>
              <a:rPr lang="en-US" dirty="0"/>
              <a:t>(k) are the sets of pixels in the k</a:t>
            </a:r>
            <a:r>
              <a:rPr lang="en-US" baseline="30000" dirty="0"/>
              <a:t>th</a:t>
            </a:r>
            <a:r>
              <a:rPr lang="en-US" dirty="0"/>
              <a:t> layer of c and d, respectively. L</a:t>
            </a:r>
            <a:r>
              <a:rPr lang="en-US" baseline="-25000" dirty="0"/>
              <a:t>0</a:t>
            </a:r>
            <a:r>
              <a:rPr lang="en-US" baseline="30000" dirty="0"/>
              <a:t>o</a:t>
            </a:r>
            <a:r>
              <a:rPr lang="en-US" dirty="0"/>
              <a:t> and </a:t>
            </a:r>
            <a:r>
              <a:rPr lang="en-US" dirty="0" err="1"/>
              <a:t>I</a:t>
            </a:r>
            <a:r>
              <a:rPr lang="en-US" baseline="-25000" dirty="0" err="1"/>
              <a:t>N</a:t>
            </a:r>
            <a:r>
              <a:rPr lang="en-US" baseline="30000" dirty="0" err="1"/>
              <a:t>o</a:t>
            </a:r>
            <a:r>
              <a:rPr lang="en-US" dirty="0"/>
              <a:t> are the start and end positions corresponding to the first and last sub-intervals, respectively, and m</a:t>
            </a:r>
            <a:r>
              <a:rPr lang="en-US" baseline="-25000" dirty="0"/>
              <a:t>0</a:t>
            </a:r>
            <a:r>
              <a:rPr lang="en-US" baseline="30000" dirty="0"/>
              <a:t>o</a:t>
            </a:r>
            <a:r>
              <a:rPr lang="en-US" dirty="0"/>
              <a:t> and </a:t>
            </a:r>
            <a:r>
              <a:rPr lang="en-US" dirty="0" err="1"/>
              <a:t>m</a:t>
            </a:r>
            <a:r>
              <a:rPr lang="en-US" baseline="-25000" dirty="0" err="1"/>
              <a:t>M</a:t>
            </a:r>
            <a:r>
              <a:rPr lang="en-US" baseline="30000" dirty="0" err="1"/>
              <a:t>o</a:t>
            </a:r>
            <a:r>
              <a:rPr lang="en-US" dirty="0"/>
              <a:t> are defined similarly.</a:t>
            </a:r>
          </a:p>
          <a:p>
            <a:r>
              <a:rPr lang="en-US" dirty="0"/>
              <a:t>Pixels with the same color belong to the same layer.</a:t>
            </a:r>
            <a:endParaRPr lang="en-IN" dirty="0"/>
          </a:p>
        </p:txBody>
      </p:sp>
      <p:pic>
        <p:nvPicPr>
          <p:cNvPr id="9" name="Picture 8">
            <a:extLst>
              <a:ext uri="{FF2B5EF4-FFF2-40B4-BE49-F238E27FC236}">
                <a16:creationId xmlns:a16="http://schemas.microsoft.com/office/drawing/2014/main" id="{DECC6FC3-9027-C3D1-CC75-82A37F372D2A}"/>
              </a:ext>
            </a:extLst>
          </p:cNvPr>
          <p:cNvPicPr>
            <a:picLocks noChangeAspect="1"/>
          </p:cNvPicPr>
          <p:nvPr/>
        </p:nvPicPr>
        <p:blipFill>
          <a:blip r:embed="rId2"/>
          <a:stretch>
            <a:fillRect/>
          </a:stretch>
        </p:blipFill>
        <p:spPr>
          <a:xfrm>
            <a:off x="2743941" y="3171224"/>
            <a:ext cx="5638800" cy="923925"/>
          </a:xfrm>
          <a:prstGeom prst="rect">
            <a:avLst/>
          </a:prstGeom>
        </p:spPr>
      </p:pic>
    </p:spTree>
    <p:extLst>
      <p:ext uri="{BB962C8B-B14F-4D97-AF65-F5344CB8AC3E}">
        <p14:creationId xmlns:p14="http://schemas.microsoft.com/office/powerpoint/2010/main" val="3840821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AE8C-12C4-1993-84A4-FC42BAB2A81A}"/>
              </a:ext>
            </a:extLst>
          </p:cNvPr>
          <p:cNvSpPr>
            <a:spLocks noGrp="1"/>
          </p:cNvSpPr>
          <p:nvPr>
            <p:ph type="title"/>
          </p:nvPr>
        </p:nvSpPr>
        <p:spPr>
          <a:xfrm>
            <a:off x="838200" y="394198"/>
            <a:ext cx="10515600" cy="1116811"/>
          </a:xfrm>
        </p:spPr>
        <p:txBody>
          <a:bodyPr/>
          <a:lstStyle/>
          <a:p>
            <a:r>
              <a:rPr lang="en-IN" dirty="0">
                <a:latin typeface="Calibri" panose="020F0502020204030204" pitchFamily="34" charset="0"/>
                <a:cs typeface="Calibri" panose="020F0502020204030204" pitchFamily="34" charset="0"/>
              </a:rPr>
              <a:t>Depth Image</a:t>
            </a:r>
          </a:p>
        </p:txBody>
      </p:sp>
      <p:sp>
        <p:nvSpPr>
          <p:cNvPr id="3" name="Content Placeholder 2">
            <a:extLst>
              <a:ext uri="{FF2B5EF4-FFF2-40B4-BE49-F238E27FC236}">
                <a16:creationId xmlns:a16="http://schemas.microsoft.com/office/drawing/2014/main" id="{734F7816-F582-A46A-0598-793FBAC38168}"/>
              </a:ext>
            </a:extLst>
          </p:cNvPr>
          <p:cNvSpPr>
            <a:spLocks noGrp="1"/>
          </p:cNvSpPr>
          <p:nvPr>
            <p:ph idx="1"/>
          </p:nvPr>
        </p:nvSpPr>
        <p:spPr>
          <a:xfrm>
            <a:off x="838200" y="1340510"/>
            <a:ext cx="10848975" cy="4977506"/>
          </a:xfrm>
        </p:spPr>
        <p:txBody>
          <a:bodyPr/>
          <a:lstStyle/>
          <a:p>
            <a:r>
              <a:rPr lang="en-IN" dirty="0"/>
              <a:t>Another way to distinguish data for an image is to take its depth image.</a:t>
            </a:r>
          </a:p>
          <a:p>
            <a:r>
              <a:rPr lang="en-US" b="0" i="0" dirty="0">
                <a:effectLst/>
              </a:rPr>
              <a:t>Depth image gives you the “depth” of the object or the “z” information of the object in real world. The intensity values in the image represent the distance of the object from a viewpoint. One can visually represent ‘close’ and ‘far’ objects using a depth image</a:t>
            </a:r>
            <a:endParaRPr lang="en-IN" dirty="0"/>
          </a:p>
        </p:txBody>
      </p:sp>
      <p:pic>
        <p:nvPicPr>
          <p:cNvPr id="5" name="Picture 4">
            <a:extLst>
              <a:ext uri="{FF2B5EF4-FFF2-40B4-BE49-F238E27FC236}">
                <a16:creationId xmlns:a16="http://schemas.microsoft.com/office/drawing/2014/main" id="{CB6D28F1-5269-6C6E-E179-E19236F023A8}"/>
              </a:ext>
            </a:extLst>
          </p:cNvPr>
          <p:cNvPicPr>
            <a:picLocks noChangeAspect="1"/>
          </p:cNvPicPr>
          <p:nvPr/>
        </p:nvPicPr>
        <p:blipFill>
          <a:blip r:embed="rId2"/>
          <a:stretch>
            <a:fillRect/>
          </a:stretch>
        </p:blipFill>
        <p:spPr>
          <a:xfrm>
            <a:off x="1143000" y="3276600"/>
            <a:ext cx="3552825" cy="2996731"/>
          </a:xfrm>
          <a:prstGeom prst="rect">
            <a:avLst/>
          </a:prstGeom>
        </p:spPr>
      </p:pic>
      <p:pic>
        <p:nvPicPr>
          <p:cNvPr id="7" name="Picture 6">
            <a:extLst>
              <a:ext uri="{FF2B5EF4-FFF2-40B4-BE49-F238E27FC236}">
                <a16:creationId xmlns:a16="http://schemas.microsoft.com/office/drawing/2014/main" id="{803AEF3F-CA98-1221-D6C7-A35CD41ECDF0}"/>
              </a:ext>
            </a:extLst>
          </p:cNvPr>
          <p:cNvPicPr>
            <a:picLocks noChangeAspect="1"/>
          </p:cNvPicPr>
          <p:nvPr/>
        </p:nvPicPr>
        <p:blipFill>
          <a:blip r:embed="rId3"/>
          <a:stretch>
            <a:fillRect/>
          </a:stretch>
        </p:blipFill>
        <p:spPr>
          <a:xfrm>
            <a:off x="4983858" y="3238500"/>
            <a:ext cx="3698132" cy="3034831"/>
          </a:xfrm>
          <a:prstGeom prst="rect">
            <a:avLst/>
          </a:prstGeom>
        </p:spPr>
      </p:pic>
      <p:sp>
        <p:nvSpPr>
          <p:cNvPr id="8" name="TextBox 7">
            <a:extLst>
              <a:ext uri="{FF2B5EF4-FFF2-40B4-BE49-F238E27FC236}">
                <a16:creationId xmlns:a16="http://schemas.microsoft.com/office/drawing/2014/main" id="{05793727-E824-004D-E415-D69ACB7111B6}"/>
              </a:ext>
            </a:extLst>
          </p:cNvPr>
          <p:cNvSpPr txBox="1"/>
          <p:nvPr/>
        </p:nvSpPr>
        <p:spPr>
          <a:xfrm>
            <a:off x="1905000" y="6362700"/>
            <a:ext cx="2257425" cy="369332"/>
          </a:xfrm>
          <a:prstGeom prst="rect">
            <a:avLst/>
          </a:prstGeom>
          <a:noFill/>
        </p:spPr>
        <p:txBody>
          <a:bodyPr wrap="square" rtlCol="0">
            <a:spAutoFit/>
          </a:bodyPr>
          <a:lstStyle/>
          <a:p>
            <a:pPr algn="ctr"/>
            <a:r>
              <a:rPr lang="en-IN" dirty="0"/>
              <a:t>(a)</a:t>
            </a:r>
          </a:p>
        </p:txBody>
      </p:sp>
      <p:sp>
        <p:nvSpPr>
          <p:cNvPr id="9" name="TextBox 8">
            <a:extLst>
              <a:ext uri="{FF2B5EF4-FFF2-40B4-BE49-F238E27FC236}">
                <a16:creationId xmlns:a16="http://schemas.microsoft.com/office/drawing/2014/main" id="{292E9131-8403-9689-B1DA-E28EC628550D}"/>
              </a:ext>
            </a:extLst>
          </p:cNvPr>
          <p:cNvSpPr txBox="1"/>
          <p:nvPr/>
        </p:nvSpPr>
        <p:spPr>
          <a:xfrm>
            <a:off x="5704211" y="6330434"/>
            <a:ext cx="2257425" cy="369332"/>
          </a:xfrm>
          <a:prstGeom prst="rect">
            <a:avLst/>
          </a:prstGeom>
          <a:noFill/>
        </p:spPr>
        <p:txBody>
          <a:bodyPr wrap="square" rtlCol="0">
            <a:spAutoFit/>
          </a:bodyPr>
          <a:lstStyle/>
          <a:p>
            <a:pPr algn="ctr"/>
            <a:r>
              <a:rPr lang="en-IN" dirty="0"/>
              <a:t>(b)</a:t>
            </a:r>
          </a:p>
        </p:txBody>
      </p:sp>
      <p:sp>
        <p:nvSpPr>
          <p:cNvPr id="12" name="TextBox 11">
            <a:extLst>
              <a:ext uri="{FF2B5EF4-FFF2-40B4-BE49-F238E27FC236}">
                <a16:creationId xmlns:a16="http://schemas.microsoft.com/office/drawing/2014/main" id="{CD19C8F0-F2F1-68B8-2BA3-70DA72F3EFFF}"/>
              </a:ext>
            </a:extLst>
          </p:cNvPr>
          <p:cNvSpPr txBox="1"/>
          <p:nvPr/>
        </p:nvSpPr>
        <p:spPr>
          <a:xfrm>
            <a:off x="8762814" y="3782627"/>
            <a:ext cx="2924914" cy="1754326"/>
          </a:xfrm>
          <a:prstGeom prst="rect">
            <a:avLst/>
          </a:prstGeom>
          <a:noFill/>
        </p:spPr>
        <p:txBody>
          <a:bodyPr wrap="square" rtlCol="0">
            <a:spAutoFit/>
          </a:bodyPr>
          <a:lstStyle/>
          <a:p>
            <a:r>
              <a:rPr lang="en-IN" dirty="0"/>
              <a:t>Figure (a) – Colour image</a:t>
            </a:r>
          </a:p>
          <a:p>
            <a:endParaRPr lang="en-IN" dirty="0"/>
          </a:p>
          <a:p>
            <a:endParaRPr lang="en-IN" dirty="0"/>
          </a:p>
          <a:p>
            <a:endParaRPr lang="en-IN" dirty="0"/>
          </a:p>
          <a:p>
            <a:endParaRPr lang="en-IN" dirty="0"/>
          </a:p>
          <a:p>
            <a:r>
              <a:rPr lang="en-IN" dirty="0"/>
              <a:t>Figure (b) – Depth image</a:t>
            </a:r>
          </a:p>
        </p:txBody>
      </p:sp>
    </p:spTree>
    <p:extLst>
      <p:ext uri="{BB962C8B-B14F-4D97-AF65-F5344CB8AC3E}">
        <p14:creationId xmlns:p14="http://schemas.microsoft.com/office/powerpoint/2010/main" val="163159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C653E-1F10-4DD7-A288-034D593E7A44}"/>
              </a:ext>
            </a:extLst>
          </p:cNvPr>
          <p:cNvPicPr>
            <a:picLocks noChangeAspect="1"/>
          </p:cNvPicPr>
          <p:nvPr/>
        </p:nvPicPr>
        <p:blipFill>
          <a:blip r:embed="rId2"/>
          <a:stretch>
            <a:fillRect/>
          </a:stretch>
        </p:blipFill>
        <p:spPr>
          <a:xfrm>
            <a:off x="742892" y="447676"/>
            <a:ext cx="3099469" cy="2476499"/>
          </a:xfrm>
          <a:prstGeom prst="rect">
            <a:avLst/>
          </a:prstGeom>
        </p:spPr>
      </p:pic>
      <p:pic>
        <p:nvPicPr>
          <p:cNvPr id="7" name="Picture 6">
            <a:extLst>
              <a:ext uri="{FF2B5EF4-FFF2-40B4-BE49-F238E27FC236}">
                <a16:creationId xmlns:a16="http://schemas.microsoft.com/office/drawing/2014/main" id="{4C8AD83F-C509-8C3C-2B5D-B3BD3DE8F740}"/>
              </a:ext>
            </a:extLst>
          </p:cNvPr>
          <p:cNvPicPr>
            <a:picLocks noChangeAspect="1"/>
          </p:cNvPicPr>
          <p:nvPr/>
        </p:nvPicPr>
        <p:blipFill>
          <a:blip r:embed="rId3"/>
          <a:stretch>
            <a:fillRect/>
          </a:stretch>
        </p:blipFill>
        <p:spPr>
          <a:xfrm>
            <a:off x="7488116" y="2081212"/>
            <a:ext cx="3405670" cy="2695575"/>
          </a:xfrm>
          <a:prstGeom prst="rect">
            <a:avLst/>
          </a:prstGeom>
        </p:spPr>
      </p:pic>
      <p:pic>
        <p:nvPicPr>
          <p:cNvPr id="9" name="Picture 8">
            <a:extLst>
              <a:ext uri="{FF2B5EF4-FFF2-40B4-BE49-F238E27FC236}">
                <a16:creationId xmlns:a16="http://schemas.microsoft.com/office/drawing/2014/main" id="{EF5394C5-93CA-8BEB-EC9B-1DBD6CD5CE01}"/>
              </a:ext>
            </a:extLst>
          </p:cNvPr>
          <p:cNvPicPr>
            <a:picLocks noChangeAspect="1"/>
          </p:cNvPicPr>
          <p:nvPr/>
        </p:nvPicPr>
        <p:blipFill>
          <a:blip r:embed="rId4"/>
          <a:stretch>
            <a:fillRect/>
          </a:stretch>
        </p:blipFill>
        <p:spPr>
          <a:xfrm>
            <a:off x="742892" y="4000500"/>
            <a:ext cx="3129641" cy="2476499"/>
          </a:xfrm>
          <a:prstGeom prst="rect">
            <a:avLst/>
          </a:prstGeom>
        </p:spPr>
      </p:pic>
      <p:cxnSp>
        <p:nvCxnSpPr>
          <p:cNvPr id="15" name="Straight Arrow Connector 14">
            <a:extLst>
              <a:ext uri="{FF2B5EF4-FFF2-40B4-BE49-F238E27FC236}">
                <a16:creationId xmlns:a16="http://schemas.microsoft.com/office/drawing/2014/main" id="{BA0CD78B-DDB7-B85A-7CAE-E3D74EC5DDA7}"/>
              </a:ext>
            </a:extLst>
          </p:cNvPr>
          <p:cNvCxnSpPr/>
          <p:nvPr/>
        </p:nvCxnSpPr>
        <p:spPr>
          <a:xfrm>
            <a:off x="4038600" y="2081212"/>
            <a:ext cx="3295650" cy="13477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CBD80AB1-638F-5D4B-6EB7-B9F59546EB2F}"/>
              </a:ext>
            </a:extLst>
          </p:cNvPr>
          <p:cNvCxnSpPr>
            <a:cxnSpLocks/>
          </p:cNvCxnSpPr>
          <p:nvPr/>
        </p:nvCxnSpPr>
        <p:spPr>
          <a:xfrm flipH="1">
            <a:off x="4038600" y="3609651"/>
            <a:ext cx="3197440" cy="15127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97075871-E5DD-5D3A-73D5-678ECEFF72A8}"/>
              </a:ext>
            </a:extLst>
          </p:cNvPr>
          <p:cNvSpPr txBox="1"/>
          <p:nvPr/>
        </p:nvSpPr>
        <p:spPr>
          <a:xfrm>
            <a:off x="4314548" y="1621554"/>
            <a:ext cx="2921492" cy="369332"/>
          </a:xfrm>
          <a:prstGeom prst="rect">
            <a:avLst/>
          </a:prstGeom>
          <a:noFill/>
        </p:spPr>
        <p:txBody>
          <a:bodyPr wrap="square" rtlCol="0">
            <a:spAutoFit/>
          </a:bodyPr>
          <a:lstStyle/>
          <a:p>
            <a:r>
              <a:rPr lang="en-IN" dirty="0"/>
              <a:t>Obtaining the depth image</a:t>
            </a:r>
          </a:p>
        </p:txBody>
      </p:sp>
      <p:sp>
        <p:nvSpPr>
          <p:cNvPr id="21" name="TextBox 20">
            <a:extLst>
              <a:ext uri="{FF2B5EF4-FFF2-40B4-BE49-F238E27FC236}">
                <a16:creationId xmlns:a16="http://schemas.microsoft.com/office/drawing/2014/main" id="{6750A1B6-DCA6-7486-B070-798BF0A2213C}"/>
              </a:ext>
            </a:extLst>
          </p:cNvPr>
          <p:cNvSpPr txBox="1"/>
          <p:nvPr/>
        </p:nvSpPr>
        <p:spPr>
          <a:xfrm>
            <a:off x="4314548" y="4937750"/>
            <a:ext cx="3087559" cy="369332"/>
          </a:xfrm>
          <a:prstGeom prst="rect">
            <a:avLst/>
          </a:prstGeom>
          <a:noFill/>
        </p:spPr>
        <p:txBody>
          <a:bodyPr wrap="square" rtlCol="0">
            <a:spAutoFit/>
          </a:bodyPr>
          <a:lstStyle/>
          <a:p>
            <a:r>
              <a:rPr lang="en-IN" dirty="0"/>
              <a:t>Obtaining the enhanced image</a:t>
            </a:r>
          </a:p>
        </p:txBody>
      </p:sp>
    </p:spTree>
    <p:extLst>
      <p:ext uri="{BB962C8B-B14F-4D97-AF65-F5344CB8AC3E}">
        <p14:creationId xmlns:p14="http://schemas.microsoft.com/office/powerpoint/2010/main" val="2040346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1E392E-54BB-83F7-F85A-581837CF48ED}"/>
              </a:ext>
            </a:extLst>
          </p:cNvPr>
          <p:cNvPicPr>
            <a:picLocks noChangeAspect="1"/>
          </p:cNvPicPr>
          <p:nvPr/>
        </p:nvPicPr>
        <p:blipFill>
          <a:blip r:embed="rId2"/>
          <a:stretch>
            <a:fillRect/>
          </a:stretch>
        </p:blipFill>
        <p:spPr>
          <a:xfrm>
            <a:off x="331181" y="104261"/>
            <a:ext cx="4221321" cy="2203934"/>
          </a:xfrm>
          <a:prstGeom prst="rect">
            <a:avLst/>
          </a:prstGeom>
        </p:spPr>
      </p:pic>
      <p:pic>
        <p:nvPicPr>
          <p:cNvPr id="7" name="Picture 6">
            <a:extLst>
              <a:ext uri="{FF2B5EF4-FFF2-40B4-BE49-F238E27FC236}">
                <a16:creationId xmlns:a16="http://schemas.microsoft.com/office/drawing/2014/main" id="{ABC66668-EB2A-D6ED-F354-72CF3EEA9627}"/>
              </a:ext>
            </a:extLst>
          </p:cNvPr>
          <p:cNvPicPr>
            <a:picLocks noChangeAspect="1"/>
          </p:cNvPicPr>
          <p:nvPr/>
        </p:nvPicPr>
        <p:blipFill>
          <a:blip r:embed="rId3"/>
          <a:stretch>
            <a:fillRect/>
          </a:stretch>
        </p:blipFill>
        <p:spPr>
          <a:xfrm>
            <a:off x="361277" y="2345871"/>
            <a:ext cx="4206273" cy="2203935"/>
          </a:xfrm>
          <a:prstGeom prst="rect">
            <a:avLst/>
          </a:prstGeom>
        </p:spPr>
      </p:pic>
      <p:pic>
        <p:nvPicPr>
          <p:cNvPr id="9" name="Picture 8">
            <a:extLst>
              <a:ext uri="{FF2B5EF4-FFF2-40B4-BE49-F238E27FC236}">
                <a16:creationId xmlns:a16="http://schemas.microsoft.com/office/drawing/2014/main" id="{16832A81-1E6D-0062-BBE6-C70D10E1E537}"/>
              </a:ext>
            </a:extLst>
          </p:cNvPr>
          <p:cNvPicPr>
            <a:picLocks noChangeAspect="1"/>
          </p:cNvPicPr>
          <p:nvPr/>
        </p:nvPicPr>
        <p:blipFill>
          <a:blip r:embed="rId4"/>
          <a:stretch>
            <a:fillRect/>
          </a:stretch>
        </p:blipFill>
        <p:spPr>
          <a:xfrm>
            <a:off x="361277" y="4587482"/>
            <a:ext cx="4206273" cy="2180428"/>
          </a:xfrm>
          <a:prstGeom prst="rect">
            <a:avLst/>
          </a:prstGeom>
        </p:spPr>
      </p:pic>
      <p:sp>
        <p:nvSpPr>
          <p:cNvPr id="10" name="TextBox 9">
            <a:extLst>
              <a:ext uri="{FF2B5EF4-FFF2-40B4-BE49-F238E27FC236}">
                <a16:creationId xmlns:a16="http://schemas.microsoft.com/office/drawing/2014/main" id="{6AE1CDA7-46B6-5A8E-FDB6-22313FCE4EB9}"/>
              </a:ext>
            </a:extLst>
          </p:cNvPr>
          <p:cNvSpPr txBox="1"/>
          <p:nvPr/>
        </p:nvSpPr>
        <p:spPr>
          <a:xfrm>
            <a:off x="4785063" y="854651"/>
            <a:ext cx="6596109" cy="369332"/>
          </a:xfrm>
          <a:prstGeom prst="rect">
            <a:avLst/>
          </a:prstGeom>
          <a:noFill/>
        </p:spPr>
        <p:txBody>
          <a:bodyPr wrap="square" rtlCol="0">
            <a:spAutoFit/>
          </a:bodyPr>
          <a:lstStyle/>
          <a:p>
            <a:r>
              <a:rPr lang="en-IN" dirty="0"/>
              <a:t>Histogram of the original image</a:t>
            </a:r>
          </a:p>
        </p:txBody>
      </p:sp>
      <p:sp>
        <p:nvSpPr>
          <p:cNvPr id="11" name="TextBox 10">
            <a:extLst>
              <a:ext uri="{FF2B5EF4-FFF2-40B4-BE49-F238E27FC236}">
                <a16:creationId xmlns:a16="http://schemas.microsoft.com/office/drawing/2014/main" id="{48BC678E-A342-4EF6-F534-72CFBBDEB6CF}"/>
              </a:ext>
            </a:extLst>
          </p:cNvPr>
          <p:cNvSpPr txBox="1"/>
          <p:nvPr/>
        </p:nvSpPr>
        <p:spPr>
          <a:xfrm>
            <a:off x="4785062" y="3164325"/>
            <a:ext cx="6596109" cy="369332"/>
          </a:xfrm>
          <a:prstGeom prst="rect">
            <a:avLst/>
          </a:prstGeom>
          <a:noFill/>
        </p:spPr>
        <p:txBody>
          <a:bodyPr wrap="square" rtlCol="0">
            <a:spAutoFit/>
          </a:bodyPr>
          <a:lstStyle/>
          <a:p>
            <a:r>
              <a:rPr lang="en-IN" dirty="0"/>
              <a:t>Histogram of the depth image</a:t>
            </a:r>
          </a:p>
        </p:txBody>
      </p:sp>
      <p:sp>
        <p:nvSpPr>
          <p:cNvPr id="12" name="TextBox 11">
            <a:extLst>
              <a:ext uri="{FF2B5EF4-FFF2-40B4-BE49-F238E27FC236}">
                <a16:creationId xmlns:a16="http://schemas.microsoft.com/office/drawing/2014/main" id="{90BB4D05-6273-EB9C-5BBE-5F65B6C07406}"/>
              </a:ext>
            </a:extLst>
          </p:cNvPr>
          <p:cNvSpPr txBox="1"/>
          <p:nvPr/>
        </p:nvSpPr>
        <p:spPr>
          <a:xfrm>
            <a:off x="4785061" y="5308364"/>
            <a:ext cx="6596109" cy="369332"/>
          </a:xfrm>
          <a:prstGeom prst="rect">
            <a:avLst/>
          </a:prstGeom>
          <a:noFill/>
        </p:spPr>
        <p:txBody>
          <a:bodyPr wrap="square" rtlCol="0">
            <a:spAutoFit/>
          </a:bodyPr>
          <a:lstStyle/>
          <a:p>
            <a:r>
              <a:rPr lang="en-IN" dirty="0"/>
              <a:t>Histogram of the enhanced image</a:t>
            </a:r>
          </a:p>
        </p:txBody>
      </p:sp>
    </p:spTree>
    <p:extLst>
      <p:ext uri="{BB962C8B-B14F-4D97-AF65-F5344CB8AC3E}">
        <p14:creationId xmlns:p14="http://schemas.microsoft.com/office/powerpoint/2010/main" val="3575829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6CB64-8A58-9AC4-1A29-FD9460339061}"/>
              </a:ext>
            </a:extLst>
          </p:cNvPr>
          <p:cNvPicPr>
            <a:picLocks noChangeAspect="1"/>
          </p:cNvPicPr>
          <p:nvPr/>
        </p:nvPicPr>
        <p:blipFill>
          <a:blip r:embed="rId2"/>
          <a:stretch>
            <a:fillRect/>
          </a:stretch>
        </p:blipFill>
        <p:spPr>
          <a:xfrm>
            <a:off x="222587" y="1275193"/>
            <a:ext cx="4862050" cy="4088063"/>
          </a:xfrm>
          <a:prstGeom prst="rect">
            <a:avLst/>
          </a:prstGeom>
        </p:spPr>
      </p:pic>
      <p:pic>
        <p:nvPicPr>
          <p:cNvPr id="7" name="Picture 6">
            <a:extLst>
              <a:ext uri="{FF2B5EF4-FFF2-40B4-BE49-F238E27FC236}">
                <a16:creationId xmlns:a16="http://schemas.microsoft.com/office/drawing/2014/main" id="{1E8AA44E-7BF6-364B-79A4-21613B56AAC6}"/>
              </a:ext>
            </a:extLst>
          </p:cNvPr>
          <p:cNvPicPr>
            <a:picLocks noChangeAspect="1"/>
          </p:cNvPicPr>
          <p:nvPr/>
        </p:nvPicPr>
        <p:blipFill>
          <a:blip r:embed="rId3"/>
          <a:stretch>
            <a:fillRect/>
          </a:stretch>
        </p:blipFill>
        <p:spPr>
          <a:xfrm>
            <a:off x="5084638" y="1748654"/>
            <a:ext cx="6930554" cy="3524682"/>
          </a:xfrm>
          <a:prstGeom prst="rect">
            <a:avLst/>
          </a:prstGeom>
        </p:spPr>
      </p:pic>
      <p:sp>
        <p:nvSpPr>
          <p:cNvPr id="8" name="TextBox 7">
            <a:extLst>
              <a:ext uri="{FF2B5EF4-FFF2-40B4-BE49-F238E27FC236}">
                <a16:creationId xmlns:a16="http://schemas.microsoft.com/office/drawing/2014/main" id="{3A100115-870A-1A02-3DF0-C9368BAB7AEC}"/>
              </a:ext>
            </a:extLst>
          </p:cNvPr>
          <p:cNvSpPr txBox="1"/>
          <p:nvPr/>
        </p:nvSpPr>
        <p:spPr>
          <a:xfrm>
            <a:off x="361950" y="5577766"/>
            <a:ext cx="11582400" cy="369332"/>
          </a:xfrm>
          <a:prstGeom prst="rect">
            <a:avLst/>
          </a:prstGeom>
          <a:noFill/>
        </p:spPr>
        <p:txBody>
          <a:bodyPr wrap="square" rtlCol="0">
            <a:spAutoFit/>
          </a:bodyPr>
          <a:lstStyle/>
          <a:p>
            <a:pPr algn="ctr"/>
            <a:r>
              <a:rPr lang="en-IN" dirty="0"/>
              <a:t>Figure (left) and its corresponding histogram (right)</a:t>
            </a:r>
          </a:p>
        </p:txBody>
      </p:sp>
      <p:sp>
        <p:nvSpPr>
          <p:cNvPr id="9" name="TextBox 8">
            <a:extLst>
              <a:ext uri="{FF2B5EF4-FFF2-40B4-BE49-F238E27FC236}">
                <a16:creationId xmlns:a16="http://schemas.microsoft.com/office/drawing/2014/main" id="{A3640CA9-BBD6-9BF5-C4F6-2311DAEBA1E8}"/>
              </a:ext>
            </a:extLst>
          </p:cNvPr>
          <p:cNvSpPr txBox="1"/>
          <p:nvPr/>
        </p:nvSpPr>
        <p:spPr>
          <a:xfrm>
            <a:off x="361950" y="204186"/>
            <a:ext cx="11019223" cy="707886"/>
          </a:xfrm>
          <a:prstGeom prst="rect">
            <a:avLst/>
          </a:prstGeom>
          <a:noFill/>
        </p:spPr>
        <p:txBody>
          <a:bodyPr wrap="square" rtlCol="0">
            <a:spAutoFit/>
          </a:bodyPr>
          <a:lstStyle/>
          <a:p>
            <a:r>
              <a:rPr lang="en-IN" sz="4000" b="1" dirty="0"/>
              <a:t>Test Image #2</a:t>
            </a:r>
          </a:p>
        </p:txBody>
      </p:sp>
    </p:spTree>
    <p:extLst>
      <p:ext uri="{BB962C8B-B14F-4D97-AF65-F5344CB8AC3E}">
        <p14:creationId xmlns:p14="http://schemas.microsoft.com/office/powerpoint/2010/main" val="1567823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1120F4-F26B-04C5-66FB-4A023B0DE8DA}"/>
              </a:ext>
            </a:extLst>
          </p:cNvPr>
          <p:cNvPicPr>
            <a:picLocks noChangeAspect="1"/>
          </p:cNvPicPr>
          <p:nvPr/>
        </p:nvPicPr>
        <p:blipFill>
          <a:blip r:embed="rId2"/>
          <a:stretch>
            <a:fillRect/>
          </a:stretch>
        </p:blipFill>
        <p:spPr>
          <a:xfrm>
            <a:off x="145319" y="2124106"/>
            <a:ext cx="3895725" cy="3209925"/>
          </a:xfrm>
          <a:prstGeom prst="rect">
            <a:avLst/>
          </a:prstGeom>
        </p:spPr>
      </p:pic>
      <p:pic>
        <p:nvPicPr>
          <p:cNvPr id="7" name="Picture 6">
            <a:extLst>
              <a:ext uri="{FF2B5EF4-FFF2-40B4-BE49-F238E27FC236}">
                <a16:creationId xmlns:a16="http://schemas.microsoft.com/office/drawing/2014/main" id="{E9DEB455-5890-A9C7-8A49-30428205A618}"/>
              </a:ext>
            </a:extLst>
          </p:cNvPr>
          <p:cNvPicPr>
            <a:picLocks noChangeAspect="1"/>
          </p:cNvPicPr>
          <p:nvPr/>
        </p:nvPicPr>
        <p:blipFill>
          <a:blip r:embed="rId3"/>
          <a:stretch>
            <a:fillRect/>
          </a:stretch>
        </p:blipFill>
        <p:spPr>
          <a:xfrm>
            <a:off x="4041044" y="1260542"/>
            <a:ext cx="7967484" cy="4073489"/>
          </a:xfrm>
          <a:prstGeom prst="rect">
            <a:avLst/>
          </a:prstGeom>
        </p:spPr>
      </p:pic>
      <p:sp>
        <p:nvSpPr>
          <p:cNvPr id="8" name="TextBox 7">
            <a:extLst>
              <a:ext uri="{FF2B5EF4-FFF2-40B4-BE49-F238E27FC236}">
                <a16:creationId xmlns:a16="http://schemas.microsoft.com/office/drawing/2014/main" id="{A0ED4DD7-1690-72F7-C1B5-91F0B7B77A8E}"/>
              </a:ext>
            </a:extLst>
          </p:cNvPr>
          <p:cNvSpPr txBox="1"/>
          <p:nvPr/>
        </p:nvSpPr>
        <p:spPr>
          <a:xfrm>
            <a:off x="734720" y="5915088"/>
            <a:ext cx="10848975" cy="369332"/>
          </a:xfrm>
          <a:prstGeom prst="rect">
            <a:avLst/>
          </a:prstGeom>
          <a:noFill/>
        </p:spPr>
        <p:txBody>
          <a:bodyPr wrap="square" rtlCol="0">
            <a:spAutoFit/>
          </a:bodyPr>
          <a:lstStyle/>
          <a:p>
            <a:pPr algn="ctr"/>
            <a:r>
              <a:rPr lang="en-IN" dirty="0"/>
              <a:t>Depth image of figure (left) and its corresponding histogram (right)</a:t>
            </a:r>
          </a:p>
        </p:txBody>
      </p:sp>
    </p:spTree>
    <p:extLst>
      <p:ext uri="{BB962C8B-B14F-4D97-AF65-F5344CB8AC3E}">
        <p14:creationId xmlns:p14="http://schemas.microsoft.com/office/powerpoint/2010/main" val="159233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D024E6-9830-65C0-F938-3DD5451D5C0E}"/>
              </a:ext>
            </a:extLst>
          </p:cNvPr>
          <p:cNvPicPr>
            <a:picLocks noChangeAspect="1"/>
          </p:cNvPicPr>
          <p:nvPr/>
        </p:nvPicPr>
        <p:blipFill>
          <a:blip r:embed="rId2"/>
          <a:stretch>
            <a:fillRect/>
          </a:stretch>
        </p:blipFill>
        <p:spPr>
          <a:xfrm>
            <a:off x="242842" y="2789005"/>
            <a:ext cx="3246685" cy="2757458"/>
          </a:xfrm>
          <a:prstGeom prst="rect">
            <a:avLst/>
          </a:prstGeom>
        </p:spPr>
      </p:pic>
      <p:pic>
        <p:nvPicPr>
          <p:cNvPr id="7" name="Picture 6">
            <a:extLst>
              <a:ext uri="{FF2B5EF4-FFF2-40B4-BE49-F238E27FC236}">
                <a16:creationId xmlns:a16="http://schemas.microsoft.com/office/drawing/2014/main" id="{84D480E0-DB45-2098-4C0C-2605CCEB269E}"/>
              </a:ext>
            </a:extLst>
          </p:cNvPr>
          <p:cNvPicPr>
            <a:picLocks noChangeAspect="1"/>
          </p:cNvPicPr>
          <p:nvPr/>
        </p:nvPicPr>
        <p:blipFill>
          <a:blip r:embed="rId3"/>
          <a:stretch>
            <a:fillRect/>
          </a:stretch>
        </p:blipFill>
        <p:spPr>
          <a:xfrm>
            <a:off x="3591124" y="1202293"/>
            <a:ext cx="8482507" cy="4344170"/>
          </a:xfrm>
          <a:prstGeom prst="rect">
            <a:avLst/>
          </a:prstGeom>
        </p:spPr>
      </p:pic>
      <p:sp>
        <p:nvSpPr>
          <p:cNvPr id="8" name="TextBox 7">
            <a:extLst>
              <a:ext uri="{FF2B5EF4-FFF2-40B4-BE49-F238E27FC236}">
                <a16:creationId xmlns:a16="http://schemas.microsoft.com/office/drawing/2014/main" id="{6E854F2E-6884-208D-4DF4-C2EE2CE31E9C}"/>
              </a:ext>
            </a:extLst>
          </p:cNvPr>
          <p:cNvSpPr txBox="1"/>
          <p:nvPr/>
        </p:nvSpPr>
        <p:spPr>
          <a:xfrm>
            <a:off x="571500" y="5721380"/>
            <a:ext cx="11049000" cy="369332"/>
          </a:xfrm>
          <a:prstGeom prst="rect">
            <a:avLst/>
          </a:prstGeom>
          <a:noFill/>
        </p:spPr>
        <p:txBody>
          <a:bodyPr wrap="square" rtlCol="0">
            <a:spAutoFit/>
          </a:bodyPr>
          <a:lstStyle/>
          <a:p>
            <a:pPr algn="ctr"/>
            <a:r>
              <a:rPr lang="en-IN" dirty="0"/>
              <a:t>Enhanced image (left) and its corresponding histogram (right)</a:t>
            </a:r>
          </a:p>
        </p:txBody>
      </p:sp>
    </p:spTree>
    <p:extLst>
      <p:ext uri="{BB962C8B-B14F-4D97-AF65-F5344CB8AC3E}">
        <p14:creationId xmlns:p14="http://schemas.microsoft.com/office/powerpoint/2010/main" val="184154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9DCC1A-40D7-D167-E577-BE499F5A69EA}"/>
              </a:ext>
            </a:extLst>
          </p:cNvPr>
          <p:cNvSpPr>
            <a:spLocks noGrp="1"/>
          </p:cNvSpPr>
          <p:nvPr>
            <p:ph idx="1"/>
          </p:nvPr>
        </p:nvSpPr>
        <p:spPr/>
        <p:txBody>
          <a:bodyPr/>
          <a:lstStyle/>
          <a:p>
            <a:r>
              <a:rPr lang="en-IN" dirty="0"/>
              <a:t>Histogram equalisation is an intuitive and widely used technique to obtain contrast enhanced images for further analysis. It highlights details previously not visible.</a:t>
            </a:r>
          </a:p>
          <a:p>
            <a:r>
              <a:rPr lang="en-IN" dirty="0"/>
              <a:t>However it can over-enhance images especially if the boundaries are of similar colours (intensity).</a:t>
            </a:r>
          </a:p>
          <a:p>
            <a:r>
              <a:rPr lang="en-IN" dirty="0"/>
              <a:t>In such cases, just histogram equalisation is not enough. With the use of GMM and depth histograms, one can accurately enhance those regions which are sensitive and then overall obtain an enhanced image as per requirements.</a:t>
            </a:r>
          </a:p>
        </p:txBody>
      </p:sp>
      <p:sp>
        <p:nvSpPr>
          <p:cNvPr id="6" name="Title 1">
            <a:extLst>
              <a:ext uri="{FF2B5EF4-FFF2-40B4-BE49-F238E27FC236}">
                <a16:creationId xmlns:a16="http://schemas.microsoft.com/office/drawing/2014/main" id="{F57181C6-2A99-F66B-A479-2342C8CC18E9}"/>
              </a:ext>
            </a:extLst>
          </p:cNvPr>
          <p:cNvSpPr txBox="1">
            <a:spLocks/>
          </p:cNvSpPr>
          <p:nvPr/>
        </p:nvSpPr>
        <p:spPr>
          <a:xfrm>
            <a:off x="90973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atin typeface="Calibri" panose="020F0502020204030204" pitchFamily="34" charset="0"/>
                <a:cs typeface="Calibri" panose="020F0502020204030204" pitchFamily="34" charset="0"/>
              </a:rPr>
              <a:t>Conclusion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4839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00714-A900-ABAF-D0BB-0DFB65A46994}"/>
              </a:ext>
            </a:extLst>
          </p:cNvPr>
          <p:cNvSpPr>
            <a:spLocks noGrp="1"/>
          </p:cNvSpPr>
          <p:nvPr>
            <p:ph idx="1"/>
          </p:nvPr>
        </p:nvSpPr>
        <p:spPr>
          <a:xfrm>
            <a:off x="1138823" y="2017407"/>
            <a:ext cx="8946541" cy="4195481"/>
          </a:xfrm>
        </p:spPr>
        <p:txBody>
          <a:bodyPr/>
          <a:lstStyle/>
          <a:p>
            <a:r>
              <a:rPr lang="en-US" dirty="0"/>
              <a:t>Image regions with similar intensity and depth values are decomposed into different groups.</a:t>
            </a:r>
          </a:p>
          <a:p>
            <a:r>
              <a:rPr lang="en-US" dirty="0"/>
              <a:t>By using the proposed algorithm, such regions were merged into the same layer</a:t>
            </a:r>
            <a:r>
              <a:rPr lang="en-IN" dirty="0"/>
              <a:t>.</a:t>
            </a:r>
          </a:p>
          <a:p>
            <a:r>
              <a:rPr lang="en-IN" dirty="0"/>
              <a:t>This prevents over-enhancement of the specific layers, thus preventing over-enhancement of the overall image.</a:t>
            </a:r>
          </a:p>
          <a:p>
            <a:endParaRPr lang="en-US" dirty="0"/>
          </a:p>
        </p:txBody>
      </p:sp>
      <p:sp>
        <p:nvSpPr>
          <p:cNvPr id="4" name="Title 1">
            <a:extLst>
              <a:ext uri="{FF2B5EF4-FFF2-40B4-BE49-F238E27FC236}">
                <a16:creationId xmlns:a16="http://schemas.microsoft.com/office/drawing/2014/main" id="{00CD369A-BE93-E5C1-2AA0-BADB2F817ED9}"/>
              </a:ext>
            </a:extLst>
          </p:cNvPr>
          <p:cNvSpPr>
            <a:spLocks noGrp="1"/>
          </p:cNvSpPr>
          <p:nvPr>
            <p:ph type="title"/>
          </p:nvPr>
        </p:nvSpPr>
        <p:spPr>
          <a:xfrm>
            <a:off x="909731" y="452718"/>
            <a:ext cx="9404723" cy="1400530"/>
          </a:xfrm>
        </p:spPr>
        <p:txBody>
          <a:bodyPr/>
          <a:lstStyle/>
          <a:p>
            <a:r>
              <a:rPr lang="en-IN" dirty="0">
                <a:latin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586365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538B7-98FE-2426-211E-57696E8E63E7}"/>
              </a:ext>
            </a:extLst>
          </p:cNvPr>
          <p:cNvSpPr>
            <a:spLocks noGrp="1"/>
          </p:cNvSpPr>
          <p:nvPr>
            <p:ph idx="1"/>
          </p:nvPr>
        </p:nvSpPr>
        <p:spPr>
          <a:xfrm>
            <a:off x="838200" y="1702227"/>
            <a:ext cx="10515600" cy="4114801"/>
          </a:xfrm>
        </p:spPr>
        <p:txBody>
          <a:bodyPr/>
          <a:lstStyle/>
          <a:p>
            <a:r>
              <a:rPr lang="en-IN" dirty="0"/>
              <a:t>“</a:t>
            </a:r>
            <a:r>
              <a:rPr lang="en-US" dirty="0"/>
              <a:t>In this letter, we propose a new global contrast enhancement algorithm using the histograms of color and depth images. On the basis of the histogram-modification framework, the color and depth image histograms are first partitioned into sub-intervals using the Gaussian mixture model. The positions partitioning the color histogram are then adjusted such that spatially neighboring pixels with the similar intensity and depth values can be grouped into the same sub-interval. By estimating the mapping curve of the contrast enhancement for each sub-interval, the global image contrast can be improved without over-enhancing the local image contrast. Experimental results demonstrate the effectiveness of the proposed algorithm.”</a:t>
            </a:r>
            <a:endParaRPr lang="en-IN" dirty="0"/>
          </a:p>
        </p:txBody>
      </p:sp>
      <p:sp>
        <p:nvSpPr>
          <p:cNvPr id="6" name="Title 1">
            <a:extLst>
              <a:ext uri="{FF2B5EF4-FFF2-40B4-BE49-F238E27FC236}">
                <a16:creationId xmlns:a16="http://schemas.microsoft.com/office/drawing/2014/main" id="{803BEC0B-8B1F-600F-67FD-2E5CBFE734F2}"/>
              </a:ext>
            </a:extLst>
          </p:cNvPr>
          <p:cNvSpPr txBox="1">
            <a:spLocks/>
          </p:cNvSpPr>
          <p:nvPr/>
        </p:nvSpPr>
        <p:spPr>
          <a:xfrm>
            <a:off x="874220" y="58860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latin typeface="Calibri" panose="020F0502020204030204" pitchFamily="34" charset="0"/>
                <a:cs typeface="Calibri" panose="020F0502020204030204" pitchFamily="34" charset="0"/>
              </a:rPr>
              <a:t>Abstract:</a:t>
            </a:r>
          </a:p>
        </p:txBody>
      </p:sp>
    </p:spTree>
    <p:extLst>
      <p:ext uri="{BB962C8B-B14F-4D97-AF65-F5344CB8AC3E}">
        <p14:creationId xmlns:p14="http://schemas.microsoft.com/office/powerpoint/2010/main" val="2163912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94DA-9243-230F-9C0E-860C9DAB68F2}"/>
              </a:ext>
            </a:extLst>
          </p:cNvPr>
          <p:cNvSpPr>
            <a:spLocks noGrp="1"/>
          </p:cNvSpPr>
          <p:nvPr>
            <p:ph type="title"/>
          </p:nvPr>
        </p:nvSpPr>
        <p:spPr>
          <a:xfrm>
            <a:off x="838200" y="540575"/>
            <a:ext cx="10515600" cy="1116811"/>
          </a:xfrm>
        </p:spPr>
        <p:txBody>
          <a:bodyPr/>
          <a:lstStyle/>
          <a:p>
            <a:pPr algn="ctr"/>
            <a:r>
              <a:rPr lang="en-IN" dirty="0">
                <a:latin typeface="Calibri" panose="020F0502020204030204" pitchFamily="34" charset="0"/>
                <a:cs typeface="Calibri" panose="020F0502020204030204" pitchFamily="34" charset="0"/>
              </a:rPr>
              <a:t>References</a:t>
            </a:r>
          </a:p>
        </p:txBody>
      </p:sp>
      <p:sp>
        <p:nvSpPr>
          <p:cNvPr id="3" name="Content Placeholder 2">
            <a:extLst>
              <a:ext uri="{FF2B5EF4-FFF2-40B4-BE49-F238E27FC236}">
                <a16:creationId xmlns:a16="http://schemas.microsoft.com/office/drawing/2014/main" id="{89C33F58-692B-D0DF-ABFB-A8F81149AE7A}"/>
              </a:ext>
            </a:extLst>
          </p:cNvPr>
          <p:cNvSpPr>
            <a:spLocks noGrp="1"/>
          </p:cNvSpPr>
          <p:nvPr>
            <p:ph idx="1"/>
          </p:nvPr>
        </p:nvSpPr>
        <p:spPr>
          <a:xfrm>
            <a:off x="838200" y="1815483"/>
            <a:ext cx="10515600" cy="4114801"/>
          </a:xfrm>
        </p:spPr>
        <p:txBody>
          <a:bodyPr>
            <a:normAutofit fontScale="92500" lnSpcReduction="20000"/>
          </a:bodyPr>
          <a:lstStyle/>
          <a:p>
            <a:pPr algn="ctr"/>
            <a:r>
              <a:rPr lang="en-IN" sz="2400"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https://ieeexplore.ieee.org/document/6727422</a:t>
            </a:r>
            <a:endParaRPr lang="en-IN" sz="2400" dirty="0">
              <a:solidFill>
                <a:schemeClr val="accent3">
                  <a:lumMod val="60000"/>
                  <a:lumOff val="40000"/>
                </a:schemeClr>
              </a:solidFill>
            </a:endParaRPr>
          </a:p>
          <a:p>
            <a:pPr algn="ctr"/>
            <a:r>
              <a:rPr lang="en-IN" sz="2400"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https://ieeexplore.ieee.org/document/6247827</a:t>
            </a:r>
            <a:endParaRPr lang="en-IN" sz="2400" dirty="0">
              <a:solidFill>
                <a:schemeClr val="accent3">
                  <a:lumMod val="60000"/>
                  <a:lumOff val="40000"/>
                </a:schemeClr>
              </a:solidFill>
            </a:endParaRPr>
          </a:p>
          <a:p>
            <a:pPr algn="ctr"/>
            <a:r>
              <a:rPr lang="en-IN" sz="2400" dirty="0">
                <a:solidFill>
                  <a:schemeClr val="accent3">
                    <a:lumMod val="60000"/>
                    <a:lumOff val="40000"/>
                  </a:schemeClr>
                </a:solidFill>
                <a:hlinkClick r:id="rId4">
                  <a:extLst>
                    <a:ext uri="{A12FA001-AC4F-418D-AE19-62706E023703}">
                      <ahyp:hlinkClr xmlns:ahyp="http://schemas.microsoft.com/office/drawing/2018/hyperlinkcolor" val="tx"/>
                    </a:ext>
                  </a:extLst>
                </a:hlinkClick>
              </a:rPr>
              <a:t>https://www.researchgate.net/publication/261303306_An_improved_Non-Local_Cost_Aggregation_method_for_stereo_matching_based_on_color_and_boundary_cue#pf6</a:t>
            </a:r>
            <a:endParaRPr lang="en-IN" sz="2400" dirty="0">
              <a:solidFill>
                <a:schemeClr val="accent3">
                  <a:lumMod val="60000"/>
                  <a:lumOff val="40000"/>
                </a:schemeClr>
              </a:solidFill>
            </a:endParaRPr>
          </a:p>
          <a:p>
            <a:pPr algn="ctr"/>
            <a:r>
              <a:rPr lang="en-IN" sz="2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https://brilliant.org/wiki/gaussian-mixture-model/</a:t>
            </a:r>
            <a:endParaRPr lang="en-IN" sz="2400" dirty="0">
              <a:solidFill>
                <a:schemeClr val="accent3">
                  <a:lumMod val="60000"/>
                  <a:lumOff val="40000"/>
                </a:schemeClr>
              </a:solidFill>
            </a:endParaRPr>
          </a:p>
          <a:p>
            <a:pPr algn="ctr"/>
            <a:r>
              <a:rPr lang="en-IN" sz="2400" dirty="0">
                <a:solidFill>
                  <a:schemeClr val="accent3">
                    <a:lumMod val="60000"/>
                    <a:lumOff val="40000"/>
                  </a:schemeClr>
                </a:solidFill>
                <a:hlinkClick r:id="rId6">
                  <a:extLst>
                    <a:ext uri="{A12FA001-AC4F-418D-AE19-62706E023703}">
                      <ahyp:hlinkClr xmlns:ahyp="http://schemas.microsoft.com/office/drawing/2018/hyperlinkcolor" val="tx"/>
                    </a:ext>
                  </a:extLst>
                </a:hlinkClick>
              </a:rPr>
              <a:t>https://jakevdp.github.io/PythonDataScienceHandbook/05.12-gaussian-mixtures.html</a:t>
            </a:r>
            <a:endParaRPr lang="en-IN" sz="2400" dirty="0">
              <a:solidFill>
                <a:schemeClr val="accent3">
                  <a:lumMod val="60000"/>
                  <a:lumOff val="40000"/>
                </a:schemeClr>
              </a:solidFill>
            </a:endParaRPr>
          </a:p>
          <a:p>
            <a:pPr algn="ctr"/>
            <a:r>
              <a:rPr lang="en-IN" sz="2400" dirty="0">
                <a:solidFill>
                  <a:schemeClr val="accent3">
                    <a:lumMod val="60000"/>
                    <a:lumOff val="40000"/>
                  </a:schemeClr>
                </a:solidFill>
                <a:hlinkClick r:id="rId7">
                  <a:extLst>
                    <a:ext uri="{A12FA001-AC4F-418D-AE19-62706E023703}">
                      <ahyp:hlinkClr xmlns:ahyp="http://schemas.microsoft.com/office/drawing/2018/hyperlinkcolor" val="tx"/>
                    </a:ext>
                  </a:extLst>
                </a:hlinkClick>
              </a:rPr>
              <a:t>https://towardsdatascience.com/histogram-equalization-5d1013626e64</a:t>
            </a:r>
            <a:endParaRPr lang="en-IN" sz="2400" dirty="0">
              <a:solidFill>
                <a:schemeClr val="accent3">
                  <a:lumMod val="60000"/>
                  <a:lumOff val="40000"/>
                </a:schemeClr>
              </a:solidFill>
            </a:endParaRPr>
          </a:p>
          <a:p>
            <a:pPr algn="ctr"/>
            <a:r>
              <a:rPr lang="en-IN" sz="2400" dirty="0">
                <a:solidFill>
                  <a:schemeClr val="accent3">
                    <a:lumMod val="60000"/>
                    <a:lumOff val="40000"/>
                  </a:schemeClr>
                </a:solidFill>
                <a:hlinkClick r:id="rId8">
                  <a:extLst>
                    <a:ext uri="{A12FA001-AC4F-418D-AE19-62706E023703}">
                      <ahyp:hlinkClr xmlns:ahyp="http://schemas.microsoft.com/office/drawing/2018/hyperlinkcolor" val="tx"/>
                    </a:ext>
                  </a:extLst>
                </a:hlinkClick>
              </a:rPr>
              <a:t>https://ieeexplore.ieee.org/document/5957283</a:t>
            </a:r>
            <a:endParaRPr lang="en-IN" sz="2400" dirty="0">
              <a:solidFill>
                <a:schemeClr val="accent3">
                  <a:lumMod val="60000"/>
                  <a:lumOff val="40000"/>
                </a:schemeClr>
              </a:solidFill>
            </a:endParaRPr>
          </a:p>
          <a:p>
            <a:endParaRPr lang="en-IN" dirty="0"/>
          </a:p>
        </p:txBody>
      </p:sp>
    </p:spTree>
    <p:extLst>
      <p:ext uri="{BB962C8B-B14F-4D97-AF65-F5344CB8AC3E}">
        <p14:creationId xmlns:p14="http://schemas.microsoft.com/office/powerpoint/2010/main" val="61853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9283-ACBA-79F1-ECA0-B4EEF520E0D4}"/>
              </a:ext>
            </a:extLst>
          </p:cNvPr>
          <p:cNvSpPr>
            <a:spLocks noGrp="1"/>
          </p:cNvSpPr>
          <p:nvPr>
            <p:ph type="title"/>
          </p:nvPr>
        </p:nvSpPr>
        <p:spPr>
          <a:xfrm>
            <a:off x="874220" y="588601"/>
            <a:ext cx="9404723" cy="1400530"/>
          </a:xfrm>
        </p:spPr>
        <p:txBody>
          <a:bodyPr/>
          <a:lstStyle/>
          <a:p>
            <a:r>
              <a:rPr lang="en-IN" dirty="0">
                <a:latin typeface="Calibri" panose="020F0502020204030204" pitchFamily="34" charset="0"/>
                <a:cs typeface="Calibri" panose="020F0502020204030204" pitchFamily="34" charset="0"/>
              </a:rPr>
              <a:t>Introduction</a:t>
            </a:r>
          </a:p>
        </p:txBody>
      </p:sp>
      <p:sp>
        <p:nvSpPr>
          <p:cNvPr id="3" name="Content Placeholder 2">
            <a:extLst>
              <a:ext uri="{FF2B5EF4-FFF2-40B4-BE49-F238E27FC236}">
                <a16:creationId xmlns:a16="http://schemas.microsoft.com/office/drawing/2014/main" id="{B52B3141-23F1-3C16-0411-593FD156C258}"/>
              </a:ext>
            </a:extLst>
          </p:cNvPr>
          <p:cNvSpPr>
            <a:spLocks noGrp="1"/>
          </p:cNvSpPr>
          <p:nvPr>
            <p:ph idx="1"/>
          </p:nvPr>
        </p:nvSpPr>
        <p:spPr>
          <a:xfrm>
            <a:off x="1103312" y="1866487"/>
            <a:ext cx="8946541" cy="4195481"/>
          </a:xfrm>
        </p:spPr>
        <p:txBody>
          <a:bodyPr>
            <a:normAutofit lnSpcReduction="10000"/>
          </a:bodyPr>
          <a:lstStyle/>
          <a:p>
            <a:r>
              <a:rPr lang="en-IN" dirty="0"/>
              <a:t>The general idea of image processing is to convert an image into a two-dimensional data set, and then apply methodologies/algorithms to obtain some output.</a:t>
            </a:r>
          </a:p>
          <a:p>
            <a:r>
              <a:rPr lang="en-US" dirty="0"/>
              <a:t>Among various contrast enhancement approaches, histogram modification-based methods have received the greatest attention owing to their simplicity and effectiveness</a:t>
            </a:r>
            <a:r>
              <a:rPr lang="en-IN" dirty="0"/>
              <a:t>.</a:t>
            </a:r>
          </a:p>
          <a:p>
            <a:r>
              <a:rPr lang="en-IN" dirty="0"/>
              <a:t>Histogram equalisation technique is widely used to enhance images. Any involvement of image histograms relates directly to the contrast of the image.</a:t>
            </a:r>
          </a:p>
          <a:p>
            <a:r>
              <a:rPr lang="en-US" dirty="0">
                <a:effectLst/>
              </a:rPr>
              <a:t>In particular, since global histogram equalization (GHE) tends to over-enhance the image details, the approaches of dividing an image histogram into several sub-intervals and modifying each sub-interval separately have been considered as an alternative to GHE.</a:t>
            </a:r>
          </a:p>
        </p:txBody>
      </p:sp>
    </p:spTree>
    <p:extLst>
      <p:ext uri="{BB962C8B-B14F-4D97-AF65-F5344CB8AC3E}">
        <p14:creationId xmlns:p14="http://schemas.microsoft.com/office/powerpoint/2010/main" val="304202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15BA-FB43-24C1-4DF1-247C392DF3D1}"/>
              </a:ext>
            </a:extLst>
          </p:cNvPr>
          <p:cNvSpPr>
            <a:spLocks noGrp="1"/>
          </p:cNvSpPr>
          <p:nvPr>
            <p:ph type="title"/>
          </p:nvPr>
        </p:nvSpPr>
        <p:spPr>
          <a:xfrm>
            <a:off x="731667" y="589515"/>
            <a:ext cx="10515600" cy="1116811"/>
          </a:xfrm>
        </p:spPr>
        <p:txBody>
          <a:bodyPr/>
          <a:lstStyle/>
          <a:p>
            <a:r>
              <a:rPr lang="en-IN" dirty="0">
                <a:latin typeface="Calibri" panose="020F0502020204030204" pitchFamily="34" charset="0"/>
                <a:cs typeface="Calibri" panose="020F0502020204030204" pitchFamily="34" charset="0"/>
              </a:rPr>
              <a:t>Image Histogram, what is it?</a:t>
            </a:r>
          </a:p>
        </p:txBody>
      </p:sp>
      <p:sp>
        <p:nvSpPr>
          <p:cNvPr id="3" name="Content Placeholder 2">
            <a:extLst>
              <a:ext uri="{FF2B5EF4-FFF2-40B4-BE49-F238E27FC236}">
                <a16:creationId xmlns:a16="http://schemas.microsoft.com/office/drawing/2014/main" id="{249CB017-9825-E7E8-40ED-6C9BA6462D02}"/>
              </a:ext>
            </a:extLst>
          </p:cNvPr>
          <p:cNvSpPr>
            <a:spLocks noGrp="1"/>
          </p:cNvSpPr>
          <p:nvPr>
            <p:ph idx="1"/>
          </p:nvPr>
        </p:nvSpPr>
        <p:spPr>
          <a:xfrm>
            <a:off x="838200" y="1599831"/>
            <a:ext cx="10515600" cy="4114801"/>
          </a:xfrm>
        </p:spPr>
        <p:txBody>
          <a:bodyPr/>
          <a:lstStyle/>
          <a:p>
            <a:r>
              <a:rPr lang="en-IN" dirty="0"/>
              <a:t>To simply define an image histogram, it is the number of pixels for a particular tone, usually a tone in the black to white spectrum. Higher the number of pixels at a given point, greater </a:t>
            </a:r>
            <a:r>
              <a:rPr lang="en-IN"/>
              <a:t>the intensity.</a:t>
            </a:r>
            <a:endParaRPr lang="en-IN" dirty="0"/>
          </a:p>
          <a:p>
            <a:endParaRPr lang="en-IN" dirty="0"/>
          </a:p>
        </p:txBody>
      </p:sp>
      <p:pic>
        <p:nvPicPr>
          <p:cNvPr id="5" name="Picture 4">
            <a:extLst>
              <a:ext uri="{FF2B5EF4-FFF2-40B4-BE49-F238E27FC236}">
                <a16:creationId xmlns:a16="http://schemas.microsoft.com/office/drawing/2014/main" id="{8432E61D-D741-4230-2E7D-D46305E076A5}"/>
              </a:ext>
            </a:extLst>
          </p:cNvPr>
          <p:cNvPicPr>
            <a:picLocks noChangeAspect="1"/>
          </p:cNvPicPr>
          <p:nvPr/>
        </p:nvPicPr>
        <p:blipFill>
          <a:blip r:embed="rId2"/>
          <a:stretch>
            <a:fillRect/>
          </a:stretch>
        </p:blipFill>
        <p:spPr>
          <a:xfrm>
            <a:off x="1107489" y="2837616"/>
            <a:ext cx="2911918" cy="1648659"/>
          </a:xfrm>
          <a:prstGeom prst="rect">
            <a:avLst/>
          </a:prstGeom>
        </p:spPr>
      </p:pic>
      <p:sp>
        <p:nvSpPr>
          <p:cNvPr id="6" name="TextBox 5">
            <a:extLst>
              <a:ext uri="{FF2B5EF4-FFF2-40B4-BE49-F238E27FC236}">
                <a16:creationId xmlns:a16="http://schemas.microsoft.com/office/drawing/2014/main" id="{21A4AC9E-32AB-A399-5206-DFF070898045}"/>
              </a:ext>
            </a:extLst>
          </p:cNvPr>
          <p:cNvSpPr txBox="1"/>
          <p:nvPr/>
        </p:nvSpPr>
        <p:spPr>
          <a:xfrm>
            <a:off x="1107489" y="4509856"/>
            <a:ext cx="2911918" cy="369332"/>
          </a:xfrm>
          <a:prstGeom prst="rect">
            <a:avLst/>
          </a:prstGeom>
          <a:noFill/>
        </p:spPr>
        <p:txBody>
          <a:bodyPr wrap="square" rtlCol="0">
            <a:spAutoFit/>
          </a:bodyPr>
          <a:lstStyle/>
          <a:p>
            <a:pPr algn="ctr"/>
            <a:r>
              <a:rPr lang="en-IN" dirty="0"/>
              <a:t>(a)</a:t>
            </a:r>
          </a:p>
        </p:txBody>
      </p:sp>
      <p:pic>
        <p:nvPicPr>
          <p:cNvPr id="8" name="Picture 7">
            <a:extLst>
              <a:ext uri="{FF2B5EF4-FFF2-40B4-BE49-F238E27FC236}">
                <a16:creationId xmlns:a16="http://schemas.microsoft.com/office/drawing/2014/main" id="{48511F7E-02F1-20D1-EE0F-A670363F5E64}"/>
              </a:ext>
            </a:extLst>
          </p:cNvPr>
          <p:cNvPicPr>
            <a:picLocks noChangeAspect="1"/>
          </p:cNvPicPr>
          <p:nvPr/>
        </p:nvPicPr>
        <p:blipFill>
          <a:blip r:embed="rId3"/>
          <a:stretch>
            <a:fillRect/>
          </a:stretch>
        </p:blipFill>
        <p:spPr>
          <a:xfrm>
            <a:off x="4365409" y="2819032"/>
            <a:ext cx="3719880" cy="3306560"/>
          </a:xfrm>
          <a:prstGeom prst="rect">
            <a:avLst/>
          </a:prstGeom>
        </p:spPr>
      </p:pic>
      <p:sp>
        <p:nvSpPr>
          <p:cNvPr id="9" name="TextBox 8">
            <a:extLst>
              <a:ext uri="{FF2B5EF4-FFF2-40B4-BE49-F238E27FC236}">
                <a16:creationId xmlns:a16="http://schemas.microsoft.com/office/drawing/2014/main" id="{8AC3C7A9-1E26-E1BE-B3C7-76B48C107704}"/>
              </a:ext>
            </a:extLst>
          </p:cNvPr>
          <p:cNvSpPr txBox="1"/>
          <p:nvPr/>
        </p:nvSpPr>
        <p:spPr>
          <a:xfrm>
            <a:off x="4769390" y="6294323"/>
            <a:ext cx="2911918" cy="369332"/>
          </a:xfrm>
          <a:prstGeom prst="rect">
            <a:avLst/>
          </a:prstGeom>
          <a:noFill/>
        </p:spPr>
        <p:txBody>
          <a:bodyPr wrap="square" rtlCol="0">
            <a:spAutoFit/>
          </a:bodyPr>
          <a:lstStyle/>
          <a:p>
            <a:pPr algn="ctr"/>
            <a:r>
              <a:rPr lang="en-IN" dirty="0"/>
              <a:t>(b)</a:t>
            </a:r>
          </a:p>
        </p:txBody>
      </p:sp>
      <p:sp>
        <p:nvSpPr>
          <p:cNvPr id="10" name="TextBox 9">
            <a:extLst>
              <a:ext uri="{FF2B5EF4-FFF2-40B4-BE49-F238E27FC236}">
                <a16:creationId xmlns:a16="http://schemas.microsoft.com/office/drawing/2014/main" id="{01B1D717-EFE2-B03D-76ED-C6B3311B6D9A}"/>
              </a:ext>
            </a:extLst>
          </p:cNvPr>
          <p:cNvSpPr txBox="1"/>
          <p:nvPr/>
        </p:nvSpPr>
        <p:spPr>
          <a:xfrm>
            <a:off x="8371643" y="2929631"/>
            <a:ext cx="3648722" cy="2862322"/>
          </a:xfrm>
          <a:prstGeom prst="rect">
            <a:avLst/>
          </a:prstGeom>
          <a:noFill/>
        </p:spPr>
        <p:txBody>
          <a:bodyPr wrap="square" rtlCol="0">
            <a:spAutoFit/>
          </a:bodyPr>
          <a:lstStyle/>
          <a:p>
            <a:pPr marL="342900" indent="-342900">
              <a:buFont typeface="Arial" panose="020B0604020202020204" pitchFamily="34" charset="0"/>
              <a:buChar char="•"/>
            </a:pPr>
            <a:r>
              <a:rPr lang="en-IN" sz="2000" dirty="0"/>
              <a:t>Here, figures (a) and (b) are the image and its corresponding histogram for the 3 basic planes, R,G,B respectively.</a:t>
            </a:r>
          </a:p>
          <a:p>
            <a:pPr marL="342900" indent="-342900">
              <a:buFont typeface="Arial" panose="020B0604020202020204" pitchFamily="34" charset="0"/>
              <a:buChar char="•"/>
            </a:pPr>
            <a:r>
              <a:rPr lang="en-IN" sz="2000" dirty="0"/>
              <a:t>The Y-axis represents the number of pixels, and the X-axis represents the tonal scale, black to white (left to right)</a:t>
            </a:r>
          </a:p>
          <a:p>
            <a:endParaRPr lang="en-IN" sz="2000" dirty="0"/>
          </a:p>
        </p:txBody>
      </p:sp>
    </p:spTree>
    <p:extLst>
      <p:ext uri="{BB962C8B-B14F-4D97-AF65-F5344CB8AC3E}">
        <p14:creationId xmlns:p14="http://schemas.microsoft.com/office/powerpoint/2010/main" val="4020378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F5C2E-2EAB-68A4-55E9-812BDEC00B27}"/>
              </a:ext>
            </a:extLst>
          </p:cNvPr>
          <p:cNvSpPr>
            <a:spLocks noGrp="1"/>
          </p:cNvSpPr>
          <p:nvPr>
            <p:ph idx="1"/>
          </p:nvPr>
        </p:nvSpPr>
        <p:spPr>
          <a:xfrm>
            <a:off x="838200" y="2243694"/>
            <a:ext cx="10515600" cy="4114801"/>
          </a:xfrm>
        </p:spPr>
        <p:txBody>
          <a:bodyPr/>
          <a:lstStyle/>
          <a:p>
            <a:r>
              <a:rPr lang="en-IN" dirty="0"/>
              <a:t>As mentioned previously, one of the widely used techniques to enhance an image is histogram equalisation, which brings us to the question, what is histogram equalisation?</a:t>
            </a:r>
          </a:p>
          <a:p>
            <a:r>
              <a:rPr lang="en-IN" dirty="0"/>
              <a:t>Histogram equalisation is the technique by which the dynamic range of the histogram of an image is increased. It assigns the intensity values of pixels in the input image such that the output image contains a uniform distribution of intensities.</a:t>
            </a:r>
          </a:p>
        </p:txBody>
      </p:sp>
      <p:sp>
        <p:nvSpPr>
          <p:cNvPr id="4" name="Title 1">
            <a:extLst>
              <a:ext uri="{FF2B5EF4-FFF2-40B4-BE49-F238E27FC236}">
                <a16:creationId xmlns:a16="http://schemas.microsoft.com/office/drawing/2014/main" id="{78802A99-E2BC-02A8-6EBD-CD6A62CBC355}"/>
              </a:ext>
            </a:extLst>
          </p:cNvPr>
          <p:cNvSpPr txBox="1">
            <a:spLocks/>
          </p:cNvSpPr>
          <p:nvPr/>
        </p:nvSpPr>
        <p:spPr>
          <a:xfrm>
            <a:off x="731667" y="589515"/>
            <a:ext cx="10515600" cy="111681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latin typeface="Calibri" panose="020F0502020204030204" pitchFamily="34" charset="0"/>
                <a:cs typeface="Calibri" panose="020F0502020204030204" pitchFamily="34" charset="0"/>
              </a:rPr>
              <a:t>Histogram Equalisation</a:t>
            </a:r>
          </a:p>
        </p:txBody>
      </p:sp>
    </p:spTree>
    <p:extLst>
      <p:ext uri="{BB962C8B-B14F-4D97-AF65-F5344CB8AC3E}">
        <p14:creationId xmlns:p14="http://schemas.microsoft.com/office/powerpoint/2010/main" val="1370604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8DCB-B501-1805-5DEA-B1CEC4F83CED}"/>
              </a:ext>
            </a:extLst>
          </p:cNvPr>
          <p:cNvSpPr>
            <a:spLocks noGrp="1"/>
          </p:cNvSpPr>
          <p:nvPr>
            <p:ph type="title"/>
          </p:nvPr>
        </p:nvSpPr>
        <p:spPr>
          <a:xfrm>
            <a:off x="722790" y="-98618"/>
            <a:ext cx="10515600" cy="1116811"/>
          </a:xfrm>
        </p:spPr>
        <p:txBody>
          <a:bodyPr/>
          <a:lstStyle/>
          <a:p>
            <a:r>
              <a:rPr lang="en-IN" dirty="0">
                <a:latin typeface="Calibri" panose="020F0502020204030204" pitchFamily="34" charset="0"/>
                <a:cs typeface="Calibri" panose="020F0502020204030204" pitchFamily="34" charset="0"/>
              </a:rPr>
              <a:t>More tests</a:t>
            </a:r>
          </a:p>
        </p:txBody>
      </p:sp>
      <p:pic>
        <p:nvPicPr>
          <p:cNvPr id="5" name="Picture 4" descr="A picture containing chart&#10;&#10;Description automatically generated">
            <a:extLst>
              <a:ext uri="{FF2B5EF4-FFF2-40B4-BE49-F238E27FC236}">
                <a16:creationId xmlns:a16="http://schemas.microsoft.com/office/drawing/2014/main" id="{927CE903-CC82-9E2C-5F7D-6D380A695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8030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stogram&#10;&#10;Description automatically generated">
            <a:extLst>
              <a:ext uri="{FF2B5EF4-FFF2-40B4-BE49-F238E27FC236}">
                <a16:creationId xmlns:a16="http://schemas.microsoft.com/office/drawing/2014/main" id="{56E785E9-A814-FBFF-25C9-29AB0ABA9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7309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70EB5-8C96-3AB4-656C-EA04B5A83FBF}"/>
              </a:ext>
            </a:extLst>
          </p:cNvPr>
          <p:cNvSpPr>
            <a:spLocks noGrp="1"/>
          </p:cNvSpPr>
          <p:nvPr>
            <p:ph type="title"/>
          </p:nvPr>
        </p:nvSpPr>
        <p:spPr>
          <a:xfrm>
            <a:off x="771525" y="139986"/>
            <a:ext cx="10515600" cy="1116811"/>
          </a:xfrm>
        </p:spPr>
        <p:txBody>
          <a:bodyPr/>
          <a:lstStyle/>
          <a:p>
            <a:r>
              <a:rPr lang="en-IN" dirty="0">
                <a:latin typeface="Calibri" panose="020F0502020204030204" pitchFamily="34" charset="0"/>
                <a:cs typeface="Calibri" panose="020F0502020204030204" pitchFamily="34" charset="0"/>
              </a:rPr>
              <a:t>Gaussian Mixture Model (GMM)</a:t>
            </a:r>
          </a:p>
        </p:txBody>
      </p:sp>
      <p:sp>
        <p:nvSpPr>
          <p:cNvPr id="3" name="Content Placeholder 2">
            <a:extLst>
              <a:ext uri="{FF2B5EF4-FFF2-40B4-BE49-F238E27FC236}">
                <a16:creationId xmlns:a16="http://schemas.microsoft.com/office/drawing/2014/main" id="{C9600B50-4870-233D-612C-94D3637A3104}"/>
              </a:ext>
            </a:extLst>
          </p:cNvPr>
          <p:cNvSpPr>
            <a:spLocks noGrp="1"/>
          </p:cNvSpPr>
          <p:nvPr>
            <p:ph idx="1"/>
          </p:nvPr>
        </p:nvSpPr>
        <p:spPr>
          <a:xfrm>
            <a:off x="771525" y="1518544"/>
            <a:ext cx="10515600" cy="4114801"/>
          </a:xfrm>
        </p:spPr>
        <p:txBody>
          <a:bodyPr/>
          <a:lstStyle/>
          <a:p>
            <a:r>
              <a:rPr lang="en-IN" dirty="0"/>
              <a:t>Although histogram equalisation enhances the image, it can sometimes over-enhance the image, which can cause loss of details in an image. </a:t>
            </a:r>
          </a:p>
          <a:p>
            <a:r>
              <a:rPr lang="en-IN" dirty="0"/>
              <a:t>One way to counter this, is to locally enhance an image. </a:t>
            </a:r>
            <a:r>
              <a:rPr lang="en-US" dirty="0"/>
              <a:t>Images are represented as arrays of pixels. A pixel is a scalar (or vector) that shows the intensity (or color). A Gaussian mixture model can be used to partition the pixels into similar segments for further analysis. </a:t>
            </a:r>
          </a:p>
          <a:p>
            <a:r>
              <a:rPr lang="en-US" dirty="0"/>
              <a:t>Gaussian mixture models are a probabilistic model for representing normally distributed subpopulations within an overall population.</a:t>
            </a:r>
            <a:endParaRPr lang="en-IN" dirty="0"/>
          </a:p>
        </p:txBody>
      </p:sp>
      <p:pic>
        <p:nvPicPr>
          <p:cNvPr id="5" name="Picture 4">
            <a:extLst>
              <a:ext uri="{FF2B5EF4-FFF2-40B4-BE49-F238E27FC236}">
                <a16:creationId xmlns:a16="http://schemas.microsoft.com/office/drawing/2014/main" id="{181744D8-0FC1-E7F3-2118-2A541F690ED8}"/>
              </a:ext>
            </a:extLst>
          </p:cNvPr>
          <p:cNvPicPr>
            <a:picLocks noChangeAspect="1"/>
          </p:cNvPicPr>
          <p:nvPr/>
        </p:nvPicPr>
        <p:blipFill>
          <a:blip r:embed="rId2"/>
          <a:stretch>
            <a:fillRect/>
          </a:stretch>
        </p:blipFill>
        <p:spPr>
          <a:xfrm>
            <a:off x="1173979" y="4403450"/>
            <a:ext cx="3320133" cy="2192659"/>
          </a:xfrm>
          <a:prstGeom prst="rect">
            <a:avLst/>
          </a:prstGeom>
        </p:spPr>
      </p:pic>
      <p:sp>
        <p:nvSpPr>
          <p:cNvPr id="6" name="TextBox 5">
            <a:extLst>
              <a:ext uri="{FF2B5EF4-FFF2-40B4-BE49-F238E27FC236}">
                <a16:creationId xmlns:a16="http://schemas.microsoft.com/office/drawing/2014/main" id="{DF9E733A-377F-B395-FF71-C1729DF54482}"/>
              </a:ext>
            </a:extLst>
          </p:cNvPr>
          <p:cNvSpPr txBox="1"/>
          <p:nvPr/>
        </p:nvSpPr>
        <p:spPr>
          <a:xfrm>
            <a:off x="4638675" y="4877791"/>
            <a:ext cx="5419725" cy="923330"/>
          </a:xfrm>
          <a:prstGeom prst="rect">
            <a:avLst/>
          </a:prstGeom>
          <a:noFill/>
        </p:spPr>
        <p:txBody>
          <a:bodyPr wrap="square" rtlCol="0">
            <a:spAutoFit/>
          </a:bodyPr>
          <a:lstStyle/>
          <a:p>
            <a:r>
              <a:rPr lang="en-IN" dirty="0"/>
              <a:t>The figure on the left represents a typical GMM. The blue dots indicate the centres of the subpopulations that are considered.</a:t>
            </a:r>
          </a:p>
        </p:txBody>
      </p:sp>
    </p:spTree>
    <p:extLst>
      <p:ext uri="{BB962C8B-B14F-4D97-AF65-F5344CB8AC3E}">
        <p14:creationId xmlns:p14="http://schemas.microsoft.com/office/powerpoint/2010/main" val="2261056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CA7B01-EE08-39BF-2AFD-33DBD6543B2C}"/>
              </a:ext>
            </a:extLst>
          </p:cNvPr>
          <p:cNvSpPr txBox="1"/>
          <p:nvPr/>
        </p:nvSpPr>
        <p:spPr>
          <a:xfrm>
            <a:off x="1459313" y="5300115"/>
            <a:ext cx="9273373" cy="923330"/>
          </a:xfrm>
          <a:prstGeom prst="rect">
            <a:avLst/>
          </a:prstGeom>
          <a:noFill/>
        </p:spPr>
        <p:txBody>
          <a:bodyPr wrap="square" rtlCol="0">
            <a:spAutoFit/>
          </a:bodyPr>
          <a:lstStyle/>
          <a:p>
            <a:r>
              <a:rPr lang="en-IN" dirty="0"/>
              <a:t>Figure (a) above represents the Gaussian mixture of the figure (b), the different colours represent different regions (local), the histogram equalises each colour, instead of equalising the entire histogram.</a:t>
            </a:r>
          </a:p>
        </p:txBody>
      </p:sp>
      <p:pic>
        <p:nvPicPr>
          <p:cNvPr id="9" name="Picture 8">
            <a:extLst>
              <a:ext uri="{FF2B5EF4-FFF2-40B4-BE49-F238E27FC236}">
                <a16:creationId xmlns:a16="http://schemas.microsoft.com/office/drawing/2014/main" id="{F2C38F88-8483-E527-81A9-127BA6DDEBF6}"/>
              </a:ext>
            </a:extLst>
          </p:cNvPr>
          <p:cNvPicPr>
            <a:picLocks noChangeAspect="1"/>
          </p:cNvPicPr>
          <p:nvPr/>
        </p:nvPicPr>
        <p:blipFill>
          <a:blip r:embed="rId2"/>
          <a:stretch>
            <a:fillRect/>
          </a:stretch>
        </p:blipFill>
        <p:spPr>
          <a:xfrm>
            <a:off x="298375" y="791420"/>
            <a:ext cx="7518554" cy="3964675"/>
          </a:xfrm>
          <a:prstGeom prst="rect">
            <a:avLst/>
          </a:prstGeom>
        </p:spPr>
      </p:pic>
      <p:pic>
        <p:nvPicPr>
          <p:cNvPr id="13" name="Picture 12">
            <a:extLst>
              <a:ext uri="{FF2B5EF4-FFF2-40B4-BE49-F238E27FC236}">
                <a16:creationId xmlns:a16="http://schemas.microsoft.com/office/drawing/2014/main" id="{B8AA34A4-A403-959D-D9DC-09CA66049BC9}"/>
              </a:ext>
            </a:extLst>
          </p:cNvPr>
          <p:cNvPicPr>
            <a:picLocks noChangeAspect="1"/>
          </p:cNvPicPr>
          <p:nvPr/>
        </p:nvPicPr>
        <p:blipFill>
          <a:blip r:embed="rId3"/>
          <a:stretch>
            <a:fillRect/>
          </a:stretch>
        </p:blipFill>
        <p:spPr>
          <a:xfrm>
            <a:off x="8117626" y="2354252"/>
            <a:ext cx="3775999" cy="2149495"/>
          </a:xfrm>
          <a:prstGeom prst="rect">
            <a:avLst/>
          </a:prstGeom>
        </p:spPr>
      </p:pic>
      <p:sp>
        <p:nvSpPr>
          <p:cNvPr id="14" name="TextBox 13">
            <a:extLst>
              <a:ext uri="{FF2B5EF4-FFF2-40B4-BE49-F238E27FC236}">
                <a16:creationId xmlns:a16="http://schemas.microsoft.com/office/drawing/2014/main" id="{8CB7768D-7E8C-758C-3AA0-1F79CE3419ED}"/>
              </a:ext>
            </a:extLst>
          </p:cNvPr>
          <p:cNvSpPr txBox="1"/>
          <p:nvPr/>
        </p:nvSpPr>
        <p:spPr>
          <a:xfrm>
            <a:off x="7816929" y="4571429"/>
            <a:ext cx="4495800" cy="369332"/>
          </a:xfrm>
          <a:prstGeom prst="rect">
            <a:avLst/>
          </a:prstGeom>
          <a:noFill/>
        </p:spPr>
        <p:txBody>
          <a:bodyPr wrap="square" rtlCol="0">
            <a:spAutoFit/>
          </a:bodyPr>
          <a:lstStyle/>
          <a:p>
            <a:pPr algn="ctr"/>
            <a:r>
              <a:rPr lang="en-IN" dirty="0"/>
              <a:t>(b)</a:t>
            </a:r>
          </a:p>
        </p:txBody>
      </p:sp>
      <p:sp>
        <p:nvSpPr>
          <p:cNvPr id="15" name="TextBox 14">
            <a:extLst>
              <a:ext uri="{FF2B5EF4-FFF2-40B4-BE49-F238E27FC236}">
                <a16:creationId xmlns:a16="http://schemas.microsoft.com/office/drawing/2014/main" id="{64CEE58A-F2B2-1560-0C7A-BE7F88FC9DD4}"/>
              </a:ext>
            </a:extLst>
          </p:cNvPr>
          <p:cNvSpPr txBox="1"/>
          <p:nvPr/>
        </p:nvSpPr>
        <p:spPr>
          <a:xfrm>
            <a:off x="2181225" y="5000625"/>
            <a:ext cx="4495800" cy="369332"/>
          </a:xfrm>
          <a:prstGeom prst="rect">
            <a:avLst/>
          </a:prstGeom>
          <a:noFill/>
        </p:spPr>
        <p:txBody>
          <a:bodyPr wrap="square" rtlCol="0">
            <a:spAutoFit/>
          </a:bodyPr>
          <a:lstStyle/>
          <a:p>
            <a:pPr algn="ctr"/>
            <a:r>
              <a:rPr lang="en-IN" dirty="0"/>
              <a:t>(a)</a:t>
            </a:r>
          </a:p>
        </p:txBody>
      </p:sp>
    </p:spTree>
    <p:extLst>
      <p:ext uri="{BB962C8B-B14F-4D97-AF65-F5344CB8AC3E}">
        <p14:creationId xmlns:p14="http://schemas.microsoft.com/office/powerpoint/2010/main" val="28662101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304</TotalTime>
  <Words>1270</Words>
  <Application>Microsoft Office PowerPoint</Application>
  <PresentationFormat>Widescreen</PresentationFormat>
  <Paragraphs>81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Ion</vt:lpstr>
      <vt:lpstr>EED305 -Digital Signal Processing</vt:lpstr>
      <vt:lpstr>PowerPoint Presentation</vt:lpstr>
      <vt:lpstr>Introduction</vt:lpstr>
      <vt:lpstr>Image Histogram, what is it?</vt:lpstr>
      <vt:lpstr>PowerPoint Presentation</vt:lpstr>
      <vt:lpstr>More tests</vt:lpstr>
      <vt:lpstr>PowerPoint Presentation</vt:lpstr>
      <vt:lpstr>Gaussian Mixture Model (GMM)</vt:lpstr>
      <vt:lpstr>PowerPoint Presentation</vt:lpstr>
      <vt:lpstr>Proposed Algorithm</vt:lpstr>
      <vt:lpstr>PowerPoint Presentation</vt:lpstr>
      <vt:lpstr>Depth Image</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EED305 -Digital Signal Processing</dc:title>
  <dc:creator>Vaibhav Prasad</dc:creator>
  <cp:lastModifiedBy>Vaibhav Prasad</cp:lastModifiedBy>
  <cp:revision>4</cp:revision>
  <dcterms:created xsi:type="dcterms:W3CDTF">2022-11-28T20:20:37Z</dcterms:created>
  <dcterms:modified xsi:type="dcterms:W3CDTF">2023-01-04T07:30:03Z</dcterms:modified>
</cp:coreProperties>
</file>